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ink/ink1.xml" ContentType="application/inkml+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3.xml" ContentType="application/vnd.openxmlformats-officedocument.presentationml.tags+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24.xml" ContentType="application/vnd.openxmlformats-officedocument.presentationml.tags+xml"/>
  <Override PartName="/ppt/tags/tag25.xml" ContentType="application/vnd.openxmlformats-officedocument.presentationml.tags+xml"/>
  <Override PartName="/ppt/theme/themeOverride1.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notesSlides/notesSlide17.xml" ContentType="application/vnd.openxmlformats-officedocument.presentationml.notesSlide+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notesSlides/notesSlide20.xml" ContentType="application/vnd.openxmlformats-officedocument.presentationml.notesSlide+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notesSlides/notesSlide22.xml" ContentType="application/vnd.openxmlformats-officedocument.presentationml.notesSlide+xml"/>
  <Override PartName="/ppt/tags/tag40.xml" ContentType="application/vnd.openxmlformats-officedocument.presentationml.tags+xml"/>
  <Override PartName="/ppt/notesSlides/notesSlide23.xml" ContentType="application/vnd.openxmlformats-officedocument.presentationml.notesSlide+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60" r:id="rId2"/>
    <p:sldId id="256" r:id="rId3"/>
    <p:sldId id="286" r:id="rId4"/>
    <p:sldId id="257" r:id="rId5"/>
    <p:sldId id="296" r:id="rId6"/>
    <p:sldId id="297" r:id="rId7"/>
    <p:sldId id="291" r:id="rId8"/>
    <p:sldId id="288" r:id="rId9"/>
    <p:sldId id="287" r:id="rId10"/>
    <p:sldId id="298" r:id="rId11"/>
    <p:sldId id="299" r:id="rId12"/>
    <p:sldId id="268" r:id="rId13"/>
    <p:sldId id="279" r:id="rId14"/>
    <p:sldId id="269" r:id="rId15"/>
    <p:sldId id="292" r:id="rId16"/>
    <p:sldId id="290" r:id="rId17"/>
    <p:sldId id="300" r:id="rId18"/>
    <p:sldId id="301" r:id="rId19"/>
    <p:sldId id="302" r:id="rId20"/>
    <p:sldId id="303" r:id="rId21"/>
    <p:sldId id="304" r:id="rId22"/>
    <p:sldId id="305" r:id="rId23"/>
    <p:sldId id="294" r:id="rId24"/>
    <p:sldId id="295" r:id="rId25"/>
    <p:sldId id="284" r:id="rId26"/>
    <p:sldId id="306" r:id="rId27"/>
    <p:sldId id="307" r:id="rId28"/>
    <p:sldId id="308" r:id="rId29"/>
    <p:sldId id="293" r:id="rId30"/>
    <p:sldId id="282" r:id="rId31"/>
  </p:sldIdLst>
  <p:sldSz cx="12192000" cy="6858000"/>
  <p:notesSz cx="6858000" cy="9144000"/>
  <p:custDataLst>
    <p:tags r:id="rId34"/>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2926C1D-835F-44DC-996D-BFAAFEDCEF7D}">
          <p14:sldIdLst>
            <p14:sldId id="260"/>
          </p14:sldIdLst>
        </p14:section>
        <p14:section name="SP Presentation" id="{60EC6744-19FA-45F6-B2CB-1D39F05AD66A}">
          <p14:sldIdLst>
            <p14:sldId id="256"/>
            <p14:sldId id="286"/>
            <p14:sldId id="257"/>
            <p14:sldId id="296"/>
            <p14:sldId id="297"/>
          </p14:sldIdLst>
        </p14:section>
        <p14:section name="Our Process Map" id="{A6D08DAD-6D40-4730-8842-BA1949580C0E}">
          <p14:sldIdLst>
            <p14:sldId id="291"/>
            <p14:sldId id="288"/>
          </p14:sldIdLst>
        </p14:section>
        <p14:section name="Benefits for the providers" id="{5E31702E-7C81-454F-B9F5-1AE02EB30456}">
          <p14:sldIdLst>
            <p14:sldId id="287"/>
            <p14:sldId id="298"/>
            <p14:sldId id="299"/>
            <p14:sldId id="268"/>
            <p14:sldId id="279"/>
            <p14:sldId id="269"/>
          </p14:sldIdLst>
        </p14:section>
        <p14:section name="A conversation example" id="{E343C14D-9EAC-4F59-ACE5-5BB04A48E8B7}">
          <p14:sldIdLst>
            <p14:sldId id="292"/>
            <p14:sldId id="290"/>
            <p14:sldId id="300"/>
            <p14:sldId id="301"/>
            <p14:sldId id="302"/>
            <p14:sldId id="303"/>
            <p14:sldId id="304"/>
            <p14:sldId id="305"/>
            <p14:sldId id="294"/>
            <p14:sldId id="295"/>
          </p14:sldIdLst>
        </p14:section>
        <p14:section name="FAQs" id="{5FD23466-9501-4089-A841-6E381EB3D483}">
          <p14:sldIdLst>
            <p14:sldId id="284"/>
            <p14:sldId id="306"/>
            <p14:sldId id="307"/>
            <p14:sldId id="308"/>
            <p14:sldId id="293"/>
            <p14:sldId id="282"/>
          </p14:sldIdLst>
        </p14:section>
      </p14:sectionLst>
    </p:ext>
    <p:ext uri="{EFAFB233-063F-42B5-8137-9DF3F51BA10A}">
      <p15:sldGuideLst xmlns:p15="http://schemas.microsoft.com/office/powerpoint/2012/main">
        <p15:guide id="1" pos="3840" userDrawn="1">
          <p15:clr>
            <a:srgbClr val="A4A3A4"/>
          </p15:clr>
        </p15:guide>
        <p15:guide id="2" pos="528" userDrawn="1">
          <p15:clr>
            <a:srgbClr val="A4A3A4"/>
          </p15:clr>
        </p15:guide>
        <p15:guide id="3" pos="4128" userDrawn="1">
          <p15:clr>
            <a:srgbClr val="A4A3A4"/>
          </p15:clr>
        </p15:guide>
        <p15:guide id="4" orient="horz" pos="2184" userDrawn="1">
          <p15:clr>
            <a:srgbClr val="A4A3A4"/>
          </p15:clr>
        </p15:guide>
        <p15:guide id="5" orient="horz" pos="3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54B948"/>
    <a:srgbClr val="6F2897"/>
    <a:srgbClr val="6C7B3D"/>
    <a:srgbClr val="C7C7C7"/>
    <a:srgbClr val="E6ECF3"/>
    <a:srgbClr val="F2A6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87865" autoAdjust="0"/>
  </p:normalViewPr>
  <p:slideViewPr>
    <p:cSldViewPr snapToGrid="0">
      <p:cViewPr varScale="1">
        <p:scale>
          <a:sx n="100" d="100"/>
          <a:sy n="100" d="100"/>
        </p:scale>
        <p:origin x="936" y="90"/>
      </p:cViewPr>
      <p:guideLst>
        <p:guide pos="3840"/>
        <p:guide pos="528"/>
        <p:guide pos="4128"/>
        <p:guide orient="horz" pos="2184"/>
        <p:guide orient="horz" pos="3336"/>
      </p:guideLst>
    </p:cSldViewPr>
  </p:slideViewPr>
  <p:notesTextViewPr>
    <p:cViewPr>
      <p:scale>
        <a:sx n="1" d="1"/>
        <a:sy n="1" d="1"/>
      </p:scale>
      <p:origin x="0" y="0"/>
    </p:cViewPr>
  </p:notesTextViewPr>
  <p:notesViewPr>
    <p:cSldViewPr snapToGrid="0" showGuides="1">
      <p:cViewPr varScale="1">
        <p:scale>
          <a:sx n="61" d="100"/>
          <a:sy n="61" d="100"/>
        </p:scale>
        <p:origin x="2326"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5A-46E1-B779-470A37FD3E6C}"/>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1-BF42-45C0-94E8-9C5D566F5B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5A-46E1-B779-470A37FD3E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5A-46E1-B779-470A37FD3E6C}"/>
              </c:ext>
            </c:extLst>
          </c:dPt>
          <c:cat>
            <c:strRef>
              <c:f>Sheet1!$A$2:$A$5</c:f>
              <c:strCache>
                <c:ptCount val="2"/>
                <c:pt idx="0">
                  <c:v>1st Qtr</c:v>
                </c:pt>
                <c:pt idx="1">
                  <c:v>2nd Qtr</c:v>
                </c:pt>
              </c:strCache>
            </c:strRef>
          </c:cat>
          <c:val>
            <c:numRef>
              <c:f>Sheet1!$B$2:$B$5</c:f>
              <c:numCache>
                <c:formatCode>General</c:formatCode>
                <c:ptCount val="4"/>
                <c:pt idx="0">
                  <c:v>14</c:v>
                </c:pt>
                <c:pt idx="1">
                  <c:v>86</c:v>
                </c:pt>
              </c:numCache>
            </c:numRef>
          </c:val>
          <c:extLst>
            <c:ext xmlns:c16="http://schemas.microsoft.com/office/drawing/2014/chart" uri="{C3380CC4-5D6E-409C-BE32-E72D297353CC}">
              <c16:uniqueId val="{00000000-BF42-45C0-94E8-9C5D566F5BD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5F9-4A18-996B-277088FE5828}"/>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C5F9-4A18-996B-277088FE582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5F9-4A18-996B-277088FE582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5F9-4A18-996B-277088FE5828}"/>
              </c:ext>
            </c:extLst>
          </c:dPt>
          <c:cat>
            <c:strRef>
              <c:f>Sheet1!$A$2:$A$5</c:f>
              <c:strCache>
                <c:ptCount val="2"/>
                <c:pt idx="0">
                  <c:v>1st Qtr</c:v>
                </c:pt>
                <c:pt idx="1">
                  <c:v>2nd Qtr</c:v>
                </c:pt>
              </c:strCache>
            </c:strRef>
          </c:cat>
          <c:val>
            <c:numRef>
              <c:f>Sheet1!$B$2:$B$5</c:f>
              <c:numCache>
                <c:formatCode>General</c:formatCode>
                <c:ptCount val="4"/>
                <c:pt idx="0">
                  <c:v>40</c:v>
                </c:pt>
                <c:pt idx="1">
                  <c:v>60</c:v>
                </c:pt>
              </c:numCache>
            </c:numRef>
          </c:val>
          <c:extLst>
            <c:ext xmlns:c16="http://schemas.microsoft.com/office/drawing/2014/chart" uri="{C3380CC4-5D6E-409C-BE32-E72D297353CC}">
              <c16:uniqueId val="{00000008-C5F9-4A18-996B-277088FE582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0C3-4D3D-966B-E878B53E81CE}"/>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B0C3-4D3D-966B-E878B53E81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C3-4D3D-966B-E878B53E81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0C3-4D3D-966B-E878B53E81CE}"/>
              </c:ext>
            </c:extLst>
          </c:dPt>
          <c:cat>
            <c:strRef>
              <c:f>Sheet1!$A$2:$A$5</c:f>
              <c:strCache>
                <c:ptCount val="2"/>
                <c:pt idx="0">
                  <c:v>1st Qtr</c:v>
                </c:pt>
                <c:pt idx="1">
                  <c:v>2nd Qtr</c:v>
                </c:pt>
              </c:strCache>
            </c:strRef>
          </c:cat>
          <c:val>
            <c:numRef>
              <c:f>Sheet1!$B$2:$B$5</c:f>
              <c:numCache>
                <c:formatCode>General</c:formatCode>
                <c:ptCount val="4"/>
                <c:pt idx="0">
                  <c:v>20.8</c:v>
                </c:pt>
                <c:pt idx="1">
                  <c:v>78.2</c:v>
                </c:pt>
              </c:numCache>
            </c:numRef>
          </c:val>
          <c:extLst>
            <c:ext xmlns:c16="http://schemas.microsoft.com/office/drawing/2014/chart" uri="{C3380CC4-5D6E-409C-BE32-E72D297353CC}">
              <c16:uniqueId val="{00000008-B0C3-4D3D-966B-E878B53E81C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D16-4A9F-9385-CC6BF1AA6206}"/>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DD16-4A9F-9385-CC6BF1AA62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D16-4A9F-9385-CC6BF1AA62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D16-4A9F-9385-CC6BF1AA6206}"/>
              </c:ext>
            </c:extLst>
          </c:dPt>
          <c:cat>
            <c:strRef>
              <c:f>Sheet1!$A$2:$A$5</c:f>
              <c:strCache>
                <c:ptCount val="2"/>
                <c:pt idx="0">
                  <c:v>1st Qtr</c:v>
                </c:pt>
                <c:pt idx="1">
                  <c:v>2nd Qtr</c:v>
                </c:pt>
              </c:strCache>
            </c:strRef>
          </c:cat>
          <c:val>
            <c:numRef>
              <c:f>Sheet1!$B$2:$B$5</c:f>
              <c:numCache>
                <c:formatCode>General</c:formatCode>
                <c:ptCount val="4"/>
                <c:pt idx="0">
                  <c:v>29</c:v>
                </c:pt>
                <c:pt idx="1">
                  <c:v>71</c:v>
                </c:pt>
              </c:numCache>
            </c:numRef>
          </c:val>
          <c:extLst>
            <c:ext xmlns:c16="http://schemas.microsoft.com/office/drawing/2014/chart" uri="{C3380CC4-5D6E-409C-BE32-E72D297353CC}">
              <c16:uniqueId val="{00000008-DD16-4A9F-9385-CC6BF1AA620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66E-4DB3-ADC6-CDC1F635E163}"/>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B66E-4DB3-ADC6-CDC1F635E16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6E-4DB3-ADC6-CDC1F635E16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66E-4DB3-ADC6-CDC1F635E163}"/>
              </c:ext>
            </c:extLst>
          </c:dPt>
          <c:cat>
            <c:strRef>
              <c:f>Sheet1!$A$2:$A$5</c:f>
              <c:strCache>
                <c:ptCount val="2"/>
                <c:pt idx="0">
                  <c:v>1st Qtr</c:v>
                </c:pt>
                <c:pt idx="1">
                  <c:v>2nd Qtr</c:v>
                </c:pt>
              </c:strCache>
            </c:strRef>
          </c:cat>
          <c:val>
            <c:numRef>
              <c:f>Sheet1!$B$2:$B$5</c:f>
              <c:numCache>
                <c:formatCode>General</c:formatCode>
                <c:ptCount val="4"/>
                <c:pt idx="0">
                  <c:v>36</c:v>
                </c:pt>
                <c:pt idx="1">
                  <c:v>64</c:v>
                </c:pt>
              </c:numCache>
            </c:numRef>
          </c:val>
          <c:extLst>
            <c:ext xmlns:c16="http://schemas.microsoft.com/office/drawing/2014/chart" uri="{C3380CC4-5D6E-409C-BE32-E72D297353CC}">
              <c16:uniqueId val="{00000008-B66E-4DB3-ADC6-CDC1F635E16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58-4081-ADD7-EE6F836C042B}"/>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FD58-4081-ADD7-EE6F836C042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58-4081-ADD7-EE6F836C042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D58-4081-ADD7-EE6F836C042B}"/>
              </c:ext>
            </c:extLst>
          </c:dPt>
          <c:cat>
            <c:strRef>
              <c:f>Sheet1!$A$2:$A$5</c:f>
              <c:strCache>
                <c:ptCount val="2"/>
                <c:pt idx="0">
                  <c:v>1st Qtr</c:v>
                </c:pt>
                <c:pt idx="1">
                  <c:v>2nd Qtr</c:v>
                </c:pt>
              </c:strCache>
            </c:strRef>
          </c:cat>
          <c:val>
            <c:numRef>
              <c:f>Sheet1!$B$2:$B$5</c:f>
              <c:numCache>
                <c:formatCode>General</c:formatCode>
                <c:ptCount val="4"/>
                <c:pt idx="0">
                  <c:v>41</c:v>
                </c:pt>
                <c:pt idx="1">
                  <c:v>59</c:v>
                </c:pt>
              </c:numCache>
            </c:numRef>
          </c:val>
          <c:extLst>
            <c:ext xmlns:c16="http://schemas.microsoft.com/office/drawing/2014/chart" uri="{C3380CC4-5D6E-409C-BE32-E72D297353CC}">
              <c16:uniqueId val="{00000008-FD58-4081-ADD7-EE6F836C042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tags" Target="../tags/tag1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14BEF-E567-C306-64B4-E5604D193A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D5ECADDE-86D6-5381-FBEA-7781485EBB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AD2744-9A31-491F-A23A-405F57E406DB}" type="datetimeFigureOut">
              <a:rPr lang="en-CA" smtClean="0"/>
              <a:t>2024-07-08</a:t>
            </a:fld>
            <a:endParaRPr lang="en-CA"/>
          </a:p>
        </p:txBody>
      </p:sp>
      <p:sp>
        <p:nvSpPr>
          <p:cNvPr id="4" name="Footer Placeholder 3">
            <a:extLst>
              <a:ext uri="{FF2B5EF4-FFF2-40B4-BE49-F238E27FC236}">
                <a16:creationId xmlns:a16="http://schemas.microsoft.com/office/drawing/2014/main" id="{B88C4A9A-33A9-6319-0CDA-6BA3805499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0786CEED-C824-8DDE-DA1F-BDD5F7C4F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A81AB9-7468-447C-9538-09993171E354}" type="slidenum">
              <a:rPr lang="en-CA" smtClean="0"/>
              <a:t>‹N°›</a:t>
            </a:fld>
            <a:endParaRPr lang="en-CA"/>
          </a:p>
        </p:txBody>
      </p:sp>
    </p:spTree>
    <p:custDataLst>
      <p:tags r:id="rId2"/>
    </p:custDataLst>
    <p:extLst>
      <p:ext uri="{BB962C8B-B14F-4D97-AF65-F5344CB8AC3E}">
        <p14:creationId xmlns:p14="http://schemas.microsoft.com/office/powerpoint/2010/main" val="91932015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16:16:30.726"/>
    </inkml:context>
    <inkml:brush xml:id="br0">
      <inkml:brushProperty name="width" value="0.05" units="cm"/>
      <inkml:brushProperty name="height" value="0.05" units="cm"/>
    </inkml:brush>
  </inkml:definitions>
  <inkml:trace contextRef="#ctx0" brushRef="#br0">1 6 24575,'0'-5'0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FFCC-59BE-42B9-BA17-0BEFD42B11F3}" type="datetimeFigureOut">
              <a:rPr lang="en-GB" smtClean="0"/>
              <a:t>08/07/2024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A93-DB95-467F-9962-7B4D2625B777}" type="slidenum">
              <a:rPr lang="en-GB" smtClean="0"/>
              <a:t>‹N°›</a:t>
            </a:fld>
            <a:endParaRPr lang="en-GB"/>
          </a:p>
        </p:txBody>
      </p:sp>
    </p:spTree>
    <p:extLst>
      <p:ext uri="{BB962C8B-B14F-4D97-AF65-F5344CB8AC3E}">
        <p14:creationId xmlns:p14="http://schemas.microsoft.com/office/powerpoint/2010/main" val="2170335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a:t>
            </a:fld>
            <a:endParaRPr lang="en-GB"/>
          </a:p>
        </p:txBody>
      </p:sp>
    </p:spTree>
    <p:extLst>
      <p:ext uri="{BB962C8B-B14F-4D97-AF65-F5344CB8AC3E}">
        <p14:creationId xmlns:p14="http://schemas.microsoft.com/office/powerpoint/2010/main" val="323871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15</a:t>
            </a:fld>
            <a:endParaRPr lang="en-GB"/>
          </a:p>
        </p:txBody>
      </p:sp>
    </p:spTree>
    <p:extLst>
      <p:ext uri="{BB962C8B-B14F-4D97-AF65-F5344CB8AC3E}">
        <p14:creationId xmlns:p14="http://schemas.microsoft.com/office/powerpoint/2010/main" val="351264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16</a:t>
            </a:fld>
            <a:endParaRPr lang="en-GB"/>
          </a:p>
        </p:txBody>
      </p:sp>
    </p:spTree>
    <p:extLst>
      <p:ext uri="{BB962C8B-B14F-4D97-AF65-F5344CB8AC3E}">
        <p14:creationId xmlns:p14="http://schemas.microsoft.com/office/powerpoint/2010/main" val="116041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17</a:t>
            </a:fld>
            <a:endParaRPr lang="en-GB"/>
          </a:p>
        </p:txBody>
      </p:sp>
    </p:spTree>
    <p:extLst>
      <p:ext uri="{BB962C8B-B14F-4D97-AF65-F5344CB8AC3E}">
        <p14:creationId xmlns:p14="http://schemas.microsoft.com/office/powerpoint/2010/main" val="582557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18</a:t>
            </a:fld>
            <a:endParaRPr lang="en-GB"/>
          </a:p>
        </p:txBody>
      </p:sp>
    </p:spTree>
    <p:extLst>
      <p:ext uri="{BB962C8B-B14F-4D97-AF65-F5344CB8AC3E}">
        <p14:creationId xmlns:p14="http://schemas.microsoft.com/office/powerpoint/2010/main" val="10538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19</a:t>
            </a:fld>
            <a:endParaRPr lang="en-GB"/>
          </a:p>
        </p:txBody>
      </p:sp>
    </p:spTree>
    <p:extLst>
      <p:ext uri="{BB962C8B-B14F-4D97-AF65-F5344CB8AC3E}">
        <p14:creationId xmlns:p14="http://schemas.microsoft.com/office/powerpoint/2010/main" val="1499230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20</a:t>
            </a:fld>
            <a:endParaRPr lang="en-GB"/>
          </a:p>
        </p:txBody>
      </p:sp>
    </p:spTree>
    <p:extLst>
      <p:ext uri="{BB962C8B-B14F-4D97-AF65-F5344CB8AC3E}">
        <p14:creationId xmlns:p14="http://schemas.microsoft.com/office/powerpoint/2010/main" val="132760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21</a:t>
            </a:fld>
            <a:endParaRPr lang="en-GB"/>
          </a:p>
        </p:txBody>
      </p:sp>
    </p:spTree>
    <p:extLst>
      <p:ext uri="{BB962C8B-B14F-4D97-AF65-F5344CB8AC3E}">
        <p14:creationId xmlns:p14="http://schemas.microsoft.com/office/powerpoint/2010/main" val="231541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22</a:t>
            </a:fld>
            <a:endParaRPr lang="en-GB"/>
          </a:p>
        </p:txBody>
      </p:sp>
    </p:spTree>
    <p:extLst>
      <p:ext uri="{BB962C8B-B14F-4D97-AF65-F5344CB8AC3E}">
        <p14:creationId xmlns:p14="http://schemas.microsoft.com/office/powerpoint/2010/main" val="156637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100"/>
              </a:spcAft>
            </a:pPr>
            <a:r>
              <a:rPr lang="en-US" sz="1800" b="0" i="0" u="none" strike="noStrike" dirty="0">
                <a:solidFill>
                  <a:srgbClr val="000000"/>
                </a:solidFill>
                <a:effectLst/>
                <a:latin typeface="Arial" panose="020B0604020202020204" pitchFamily="34" charset="0"/>
              </a:rPr>
              <a:t>Acknowledge that health and well-being are complex. Sometimes it takes a team of caring professionals and a community of resources to support your patients’ needs. Introduce and discuss with your patient the idea of social prescribing and its ability to help address the non-medical concerns that may be impacting their health and well-being.</a:t>
            </a:r>
            <a:endParaRPr lang="en-US" b="0" dirty="0">
              <a:effectLst/>
            </a:endParaRPr>
          </a:p>
          <a:p>
            <a:pPr rtl="0">
              <a:spcBef>
                <a:spcPts val="0"/>
              </a:spcBef>
              <a:spcAft>
                <a:spcPts val="100"/>
              </a:spcAft>
            </a:pPr>
            <a:r>
              <a:rPr lang="en-US" sz="1800" b="0" i="0" u="none" strike="noStrike" dirty="0">
                <a:solidFill>
                  <a:srgbClr val="000000"/>
                </a:solidFill>
                <a:effectLst/>
                <a:latin typeface="Arial" panose="020B0604020202020204" pitchFamily="34" charset="0"/>
              </a:rPr>
              <a:t>“There are many things that affect our health – I am one supportive resource that can help you address your medical concerns, but there are other people in our community who may also be able to help you with other aspects of your health.”</a:t>
            </a:r>
            <a:endParaRPr lang="en-US" b="0" dirty="0">
              <a:effectLst/>
            </a:endParaRPr>
          </a:p>
          <a:p>
            <a:br>
              <a:rPr lang="en-US" dirty="0"/>
            </a:b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23</a:t>
            </a:fld>
            <a:endParaRPr lang="en-GB"/>
          </a:p>
        </p:txBody>
      </p:sp>
    </p:spTree>
    <p:extLst>
      <p:ext uri="{BB962C8B-B14F-4D97-AF65-F5344CB8AC3E}">
        <p14:creationId xmlns:p14="http://schemas.microsoft.com/office/powerpoint/2010/main" val="1843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100"/>
              </a:spcAft>
            </a:pPr>
            <a:r>
              <a:rPr lang="en-US" sz="1800" b="0" i="0" u="none" strike="noStrike" dirty="0">
                <a:solidFill>
                  <a:srgbClr val="000000"/>
                </a:solidFill>
                <a:effectLst/>
                <a:latin typeface="Arial" panose="020B0604020202020204" pitchFamily="34" charset="0"/>
              </a:rPr>
              <a:t>“There are many things that affect our health – I am one supportive resource that can help you address your medical concerns, but there are other people in our community who may also be able to help you with other aspects of your health.”</a:t>
            </a:r>
            <a:endParaRPr lang="en-US" b="0" dirty="0">
              <a:effectLst/>
            </a:endParaRPr>
          </a:p>
          <a:p>
            <a:br>
              <a:rPr lang="en-US" dirty="0"/>
            </a:b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24</a:t>
            </a:fld>
            <a:endParaRPr lang="en-GB"/>
          </a:p>
        </p:txBody>
      </p:sp>
    </p:spTree>
    <p:extLst>
      <p:ext uri="{BB962C8B-B14F-4D97-AF65-F5344CB8AC3E}">
        <p14:creationId xmlns:p14="http://schemas.microsoft.com/office/powerpoint/2010/main" val="323624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16140"/>
                </a:solidFill>
                <a:effectLst/>
              </a:rPr>
              <a:t>Key messages: Social prescribing can look different for each community depending on resources and supports.</a:t>
            </a:r>
            <a:endParaRPr lang="en-US" dirty="0"/>
          </a:p>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3</a:t>
            </a:fld>
            <a:endParaRPr lang="en-GB"/>
          </a:p>
        </p:txBody>
      </p:sp>
    </p:spTree>
    <p:extLst>
      <p:ext uri="{BB962C8B-B14F-4D97-AF65-F5344CB8AC3E}">
        <p14:creationId xmlns:p14="http://schemas.microsoft.com/office/powerpoint/2010/main" val="381437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25</a:t>
            </a:fld>
            <a:endParaRPr lang="en-GB"/>
          </a:p>
        </p:txBody>
      </p:sp>
    </p:spTree>
    <p:extLst>
      <p:ext uri="{BB962C8B-B14F-4D97-AF65-F5344CB8AC3E}">
        <p14:creationId xmlns:p14="http://schemas.microsoft.com/office/powerpoint/2010/main" val="2925558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26</a:t>
            </a:fld>
            <a:endParaRPr lang="en-GB"/>
          </a:p>
        </p:txBody>
      </p:sp>
    </p:spTree>
    <p:extLst>
      <p:ext uri="{BB962C8B-B14F-4D97-AF65-F5344CB8AC3E}">
        <p14:creationId xmlns:p14="http://schemas.microsoft.com/office/powerpoint/2010/main" val="1126689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27</a:t>
            </a:fld>
            <a:endParaRPr lang="en-GB"/>
          </a:p>
        </p:txBody>
      </p:sp>
    </p:spTree>
    <p:extLst>
      <p:ext uri="{BB962C8B-B14F-4D97-AF65-F5344CB8AC3E}">
        <p14:creationId xmlns:p14="http://schemas.microsoft.com/office/powerpoint/2010/main" val="411713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28</a:t>
            </a:fld>
            <a:endParaRPr lang="en-GB"/>
          </a:p>
        </p:txBody>
      </p:sp>
    </p:spTree>
    <p:extLst>
      <p:ext uri="{BB962C8B-B14F-4D97-AF65-F5344CB8AC3E}">
        <p14:creationId xmlns:p14="http://schemas.microsoft.com/office/powerpoint/2010/main" val="431929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29</a:t>
            </a:fld>
            <a:endParaRPr lang="en-GB"/>
          </a:p>
        </p:txBody>
      </p:sp>
    </p:spTree>
    <p:extLst>
      <p:ext uri="{BB962C8B-B14F-4D97-AF65-F5344CB8AC3E}">
        <p14:creationId xmlns:p14="http://schemas.microsoft.com/office/powerpoint/2010/main" val="111286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16140"/>
                </a:solidFill>
                <a:effectLst/>
              </a:rPr>
              <a:t>Key messages: Social prescribing can look different for each community depending on resources and supports.</a:t>
            </a:r>
            <a:endParaRPr lang="en-US" dirty="0"/>
          </a:p>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4</a:t>
            </a:fld>
            <a:endParaRPr lang="en-GB"/>
          </a:p>
        </p:txBody>
      </p:sp>
    </p:spTree>
    <p:extLst>
      <p:ext uri="{BB962C8B-B14F-4D97-AF65-F5344CB8AC3E}">
        <p14:creationId xmlns:p14="http://schemas.microsoft.com/office/powerpoint/2010/main" val="286878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i="1" dirty="0"/>
              <a:t>Delete if irrelevant to your situation</a:t>
            </a:r>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5</a:t>
            </a:fld>
            <a:endParaRPr lang="en-GB"/>
          </a:p>
        </p:txBody>
      </p:sp>
    </p:spTree>
    <p:extLst>
      <p:ext uri="{BB962C8B-B14F-4D97-AF65-F5344CB8AC3E}">
        <p14:creationId xmlns:p14="http://schemas.microsoft.com/office/powerpoint/2010/main" val="3064103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6</a:t>
            </a:fld>
            <a:endParaRPr lang="en-GB"/>
          </a:p>
        </p:txBody>
      </p:sp>
    </p:spTree>
    <p:extLst>
      <p:ext uri="{BB962C8B-B14F-4D97-AF65-F5344CB8AC3E}">
        <p14:creationId xmlns:p14="http://schemas.microsoft.com/office/powerpoint/2010/main" val="149948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7</a:t>
            </a:fld>
            <a:endParaRPr lang="en-GB"/>
          </a:p>
        </p:txBody>
      </p:sp>
    </p:spTree>
    <p:extLst>
      <p:ext uri="{BB962C8B-B14F-4D97-AF65-F5344CB8AC3E}">
        <p14:creationId xmlns:p14="http://schemas.microsoft.com/office/powerpoint/2010/main" val="238440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9</a:t>
            </a:fld>
            <a:endParaRPr lang="en-GB"/>
          </a:p>
        </p:txBody>
      </p:sp>
    </p:spTree>
    <p:extLst>
      <p:ext uri="{BB962C8B-B14F-4D97-AF65-F5344CB8AC3E}">
        <p14:creationId xmlns:p14="http://schemas.microsoft.com/office/powerpoint/2010/main" val="213286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10</a:t>
            </a:fld>
            <a:endParaRPr lang="en-GB"/>
          </a:p>
        </p:txBody>
      </p:sp>
    </p:spTree>
    <p:extLst>
      <p:ext uri="{BB962C8B-B14F-4D97-AF65-F5344CB8AC3E}">
        <p14:creationId xmlns:p14="http://schemas.microsoft.com/office/powerpoint/2010/main" val="2196657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11</a:t>
            </a:fld>
            <a:endParaRPr lang="en-GB"/>
          </a:p>
        </p:txBody>
      </p:sp>
    </p:spTree>
    <p:extLst>
      <p:ext uri="{BB962C8B-B14F-4D97-AF65-F5344CB8AC3E}">
        <p14:creationId xmlns:p14="http://schemas.microsoft.com/office/powerpoint/2010/main" val="4182604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4B5F8-8014-5E15-AADA-538524115033}"/>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fr-FR" dirty="0"/>
              <a:t>Modifiez le style du titre</a:t>
            </a:r>
            <a:endParaRPr lang="en-GB" dirty="0"/>
          </a:p>
        </p:txBody>
      </p:sp>
      <p:sp>
        <p:nvSpPr>
          <p:cNvPr id="3" name="Sous-titre 2">
            <a:extLst>
              <a:ext uri="{FF2B5EF4-FFF2-40B4-BE49-F238E27FC236}">
                <a16:creationId xmlns:a16="http://schemas.microsoft.com/office/drawing/2014/main" id="{656EDB6F-92AA-6FE2-027F-19E90837CB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87E4C83D-49BA-A1BA-072D-BCF536D579D1}"/>
              </a:ext>
            </a:extLst>
          </p:cNvPr>
          <p:cNvSpPr>
            <a:spLocks noGrp="1"/>
          </p:cNvSpPr>
          <p:nvPr>
            <p:ph type="dt" sz="half" idx="10"/>
          </p:nvPr>
        </p:nvSpPr>
        <p:spPr/>
        <p:txBody>
          <a:bodyPr/>
          <a:lstStyle/>
          <a:p>
            <a:fld id="{472AC552-C0D2-4DFD-9E19-EC40B4DED1B8}" type="datetimeFigureOut">
              <a:rPr lang="en-GB" smtClean="0"/>
              <a:t>08/07/2024</a:t>
            </a:fld>
            <a:endParaRPr lang="en-GB"/>
          </a:p>
        </p:txBody>
      </p:sp>
      <p:sp>
        <p:nvSpPr>
          <p:cNvPr id="5" name="Espace réservé du pied de page 4">
            <a:extLst>
              <a:ext uri="{FF2B5EF4-FFF2-40B4-BE49-F238E27FC236}">
                <a16:creationId xmlns:a16="http://schemas.microsoft.com/office/drawing/2014/main" id="{54D5ED69-14A3-5548-7813-1125565454A3}"/>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5802F838-8C8B-AC37-222B-EF3692BF69ED}"/>
              </a:ext>
            </a:extLst>
          </p:cNvPr>
          <p:cNvSpPr>
            <a:spLocks noGrp="1"/>
          </p:cNvSpPr>
          <p:nvPr>
            <p:ph type="sldNum" sz="quarter" idx="12"/>
          </p:nvPr>
        </p:nvSpPr>
        <p:spPr/>
        <p:txBody>
          <a:bodyPr/>
          <a:lstStyle/>
          <a:p>
            <a:fld id="{CB3BC4BC-B23D-483B-8909-6E4CA5BC1B67}" type="slidenum">
              <a:rPr lang="en-GB" smtClean="0"/>
              <a:t>‹N°›</a:t>
            </a:fld>
            <a:endParaRPr lang="en-GB"/>
          </a:p>
        </p:txBody>
      </p:sp>
    </p:spTree>
    <p:custDataLst>
      <p:tags r:id="rId1"/>
    </p:custDataLst>
    <p:extLst>
      <p:ext uri="{BB962C8B-B14F-4D97-AF65-F5344CB8AC3E}">
        <p14:creationId xmlns:p14="http://schemas.microsoft.com/office/powerpoint/2010/main" val="425473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27943-B152-AFEF-E1CC-94ED667CDEDA}"/>
              </a:ext>
            </a:extLst>
          </p:cNvPr>
          <p:cNvSpPr>
            <a:spLocks noGrp="1"/>
          </p:cNvSpPr>
          <p:nvPr>
            <p:ph type="title" hasCustomPrompt="1"/>
          </p:nvPr>
        </p:nvSpPr>
        <p:spPr/>
        <p:txBody>
          <a:bodyPr>
            <a:normAutofit/>
          </a:bodyPr>
          <a:lstStyle>
            <a:lvl1pPr>
              <a:defRPr sz="3200">
                <a:solidFill>
                  <a:schemeClr val="tx2"/>
                </a:solidFill>
              </a:defRPr>
            </a:lvl1pPr>
          </a:lstStyle>
          <a:p>
            <a:r>
              <a:rPr lang="fr-FR" dirty="0"/>
              <a:t>MODIFIEZ LE STYLE DU TITRE</a:t>
            </a:r>
            <a:endParaRPr lang="en-GB" dirty="0"/>
          </a:p>
        </p:txBody>
      </p:sp>
      <p:sp>
        <p:nvSpPr>
          <p:cNvPr id="3" name="Espace réservé du contenu 2">
            <a:extLst>
              <a:ext uri="{FF2B5EF4-FFF2-40B4-BE49-F238E27FC236}">
                <a16:creationId xmlns:a16="http://schemas.microsoft.com/office/drawing/2014/main" id="{77A530B8-E135-3FB5-0FD7-9B821455505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F3852256-CB1F-2287-7796-DD26FDF93941}"/>
              </a:ext>
            </a:extLst>
          </p:cNvPr>
          <p:cNvSpPr>
            <a:spLocks noGrp="1"/>
          </p:cNvSpPr>
          <p:nvPr>
            <p:ph type="dt" sz="half" idx="10"/>
          </p:nvPr>
        </p:nvSpPr>
        <p:spPr/>
        <p:txBody>
          <a:bodyPr/>
          <a:lstStyle/>
          <a:p>
            <a:fld id="{472AC552-C0D2-4DFD-9E19-EC40B4DED1B8}" type="datetimeFigureOut">
              <a:rPr lang="en-GB" smtClean="0"/>
              <a:t>08/07/2024</a:t>
            </a:fld>
            <a:endParaRPr lang="en-GB"/>
          </a:p>
        </p:txBody>
      </p:sp>
      <p:sp>
        <p:nvSpPr>
          <p:cNvPr id="5" name="Espace réservé du pied de page 4">
            <a:extLst>
              <a:ext uri="{FF2B5EF4-FFF2-40B4-BE49-F238E27FC236}">
                <a16:creationId xmlns:a16="http://schemas.microsoft.com/office/drawing/2014/main" id="{11259289-846E-9986-F390-EAFB3BCE1A2D}"/>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1C6F55B4-F8A2-709A-2F02-0676EEC5CAF3}"/>
              </a:ext>
            </a:extLst>
          </p:cNvPr>
          <p:cNvSpPr>
            <a:spLocks noGrp="1"/>
          </p:cNvSpPr>
          <p:nvPr>
            <p:ph type="sldNum" sz="quarter" idx="12"/>
          </p:nvPr>
        </p:nvSpPr>
        <p:spPr/>
        <p:txBody>
          <a:bodyPr/>
          <a:lstStyle/>
          <a:p>
            <a:fld id="{CB3BC4BC-B23D-483B-8909-6E4CA5BC1B67}" type="slidenum">
              <a:rPr lang="en-GB" smtClean="0"/>
              <a:t>‹N°›</a:t>
            </a:fld>
            <a:endParaRPr lang="en-GB"/>
          </a:p>
        </p:txBody>
      </p:sp>
    </p:spTree>
    <p:custDataLst>
      <p:tags r:id="rId1"/>
    </p:custDataLst>
    <p:extLst>
      <p:ext uri="{BB962C8B-B14F-4D97-AF65-F5344CB8AC3E}">
        <p14:creationId xmlns:p14="http://schemas.microsoft.com/office/powerpoint/2010/main" val="3626425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reeform: Shape 2">
            <a:extLst>
              <a:ext uri="{FF2B5EF4-FFF2-40B4-BE49-F238E27FC236}">
                <a16:creationId xmlns:a16="http://schemas.microsoft.com/office/drawing/2014/main" id="{FDD1DB4A-3A48-2316-14B8-A20C2A322DC1}"/>
              </a:ext>
            </a:extLst>
          </p:cNvPr>
          <p:cNvSpPr/>
          <p:nvPr userDrawn="1"/>
        </p:nvSpPr>
        <p:spPr>
          <a:xfrm>
            <a:off x="2942648" y="-726639"/>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E063E827-50B0-D33C-1D62-374F80A5677A}"/>
              </a:ext>
            </a:extLst>
          </p:cNvPr>
          <p:cNvSpPr/>
          <p:nvPr userDrawn="1"/>
        </p:nvSpPr>
        <p:spPr>
          <a:xfrm rot="11168093">
            <a:off x="-1315728" y="5521746"/>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BE46240C-C8DE-3E27-0B16-384C2E061410}"/>
              </a:ext>
            </a:extLst>
          </p:cNvPr>
          <p:cNvSpPr/>
          <p:nvPr userDrawn="1"/>
        </p:nvSpPr>
        <p:spPr>
          <a:xfrm rot="10800000">
            <a:off x="-595057" y="5469258"/>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711367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reeform: Shape 2">
            <a:extLst>
              <a:ext uri="{FF2B5EF4-FFF2-40B4-BE49-F238E27FC236}">
                <a16:creationId xmlns:a16="http://schemas.microsoft.com/office/drawing/2014/main" id="{FDD1DB4A-3A48-2316-14B8-A20C2A322DC1}"/>
              </a:ext>
            </a:extLst>
          </p:cNvPr>
          <p:cNvSpPr/>
          <p:nvPr userDrawn="1"/>
        </p:nvSpPr>
        <p:spPr>
          <a:xfrm>
            <a:off x="2942648" y="-726639"/>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E063E827-50B0-D33C-1D62-374F80A5677A}"/>
              </a:ext>
            </a:extLst>
          </p:cNvPr>
          <p:cNvSpPr/>
          <p:nvPr userDrawn="1"/>
        </p:nvSpPr>
        <p:spPr>
          <a:xfrm rot="11168093">
            <a:off x="-1315728" y="5521746"/>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BE46240C-C8DE-3E27-0B16-384C2E061410}"/>
              </a:ext>
            </a:extLst>
          </p:cNvPr>
          <p:cNvSpPr/>
          <p:nvPr userDrawn="1"/>
        </p:nvSpPr>
        <p:spPr>
          <a:xfrm rot="10800000">
            <a:off x="-595057" y="5469258"/>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686992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reeform: Shape 2">
            <a:extLst>
              <a:ext uri="{FF2B5EF4-FFF2-40B4-BE49-F238E27FC236}">
                <a16:creationId xmlns:a16="http://schemas.microsoft.com/office/drawing/2014/main" id="{49CA3466-D4BF-A76D-FAD9-BACD29FB62B8}"/>
              </a:ext>
            </a:extLst>
          </p:cNvPr>
          <p:cNvSpPr/>
          <p:nvPr userDrawn="1"/>
        </p:nvSpPr>
        <p:spPr>
          <a:xfrm>
            <a:off x="2942648" y="-726639"/>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39770986-2987-BE48-7C3E-936F393F97DA}"/>
              </a:ext>
            </a:extLst>
          </p:cNvPr>
          <p:cNvSpPr/>
          <p:nvPr userDrawn="1"/>
        </p:nvSpPr>
        <p:spPr>
          <a:xfrm rot="11168093">
            <a:off x="-1315728" y="5521746"/>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FD1FC47-5008-4C6A-FB22-E16AD47872DB}"/>
              </a:ext>
            </a:extLst>
          </p:cNvPr>
          <p:cNvSpPr/>
          <p:nvPr userDrawn="1"/>
        </p:nvSpPr>
        <p:spPr>
          <a:xfrm rot="10800000">
            <a:off x="-595057" y="5469258"/>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10914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CC06281-8DBC-A2AA-5547-BF4795F04F91}"/>
              </a:ext>
            </a:extLst>
          </p:cNvPr>
          <p:cNvSpPr/>
          <p:nvPr userDrawn="1"/>
        </p:nvSpPr>
        <p:spPr>
          <a:xfrm>
            <a:off x="-484729" y="-657048"/>
            <a:ext cx="3017801" cy="3004693"/>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7" name="Oval 6">
            <a:extLst>
              <a:ext uri="{FF2B5EF4-FFF2-40B4-BE49-F238E27FC236}">
                <a16:creationId xmlns:a16="http://schemas.microsoft.com/office/drawing/2014/main" id="{E464D456-00E5-2700-8BB9-43C69C335553}"/>
              </a:ext>
            </a:extLst>
          </p:cNvPr>
          <p:cNvSpPr/>
          <p:nvPr userDrawn="1"/>
        </p:nvSpPr>
        <p:spPr>
          <a:xfrm>
            <a:off x="2341636" y="6283730"/>
            <a:ext cx="13202498" cy="484376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8" name="Oval 7">
            <a:extLst>
              <a:ext uri="{FF2B5EF4-FFF2-40B4-BE49-F238E27FC236}">
                <a16:creationId xmlns:a16="http://schemas.microsoft.com/office/drawing/2014/main" id="{43BD69BD-0BEE-A157-1D4B-6AF4ABA356AF}"/>
              </a:ext>
            </a:extLst>
          </p:cNvPr>
          <p:cNvSpPr/>
          <p:nvPr userDrawn="1"/>
        </p:nvSpPr>
        <p:spPr>
          <a:xfrm>
            <a:off x="-865502" y="-1902148"/>
            <a:ext cx="4532882" cy="406345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Freeform: Shape 8">
            <a:extLst>
              <a:ext uri="{FF2B5EF4-FFF2-40B4-BE49-F238E27FC236}">
                <a16:creationId xmlns:a16="http://schemas.microsoft.com/office/drawing/2014/main" id="{38B32612-9B2B-271C-77F3-EEE13DE3F277}"/>
              </a:ext>
            </a:extLst>
          </p:cNvPr>
          <p:cNvSpPr/>
          <p:nvPr userDrawn="1"/>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151694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6F835C6-7637-B087-BDDE-B787BF7F4267}"/>
              </a:ext>
            </a:extLst>
          </p:cNvPr>
          <p:cNvSpPr/>
          <p:nvPr userDrawn="1"/>
        </p:nvSpPr>
        <p:spPr>
          <a:xfrm>
            <a:off x="477167" y="1525630"/>
            <a:ext cx="16985530" cy="7223107"/>
          </a:xfrm>
          <a:prstGeom prst="roundRect">
            <a:avLst>
              <a:gd name="adj" fmla="val 50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5BFB72DD-E231-3AB2-7869-D61BD293DE2E}"/>
              </a:ext>
            </a:extLst>
          </p:cNvPr>
          <p:cNvSpPr/>
          <p:nvPr userDrawn="1"/>
        </p:nvSpPr>
        <p:spPr>
          <a:xfrm>
            <a:off x="0" y="1268083"/>
            <a:ext cx="16985530" cy="7223107"/>
          </a:xfrm>
          <a:prstGeom prst="roundRect">
            <a:avLst>
              <a:gd name="adj" fmla="val 50000"/>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Graphic 4" descr="A whiteboard with erases">
            <a:extLst>
              <a:ext uri="{FF2B5EF4-FFF2-40B4-BE49-F238E27FC236}">
                <a16:creationId xmlns:a16="http://schemas.microsoft.com/office/drawing/2014/main" id="{05415305-2D06-5855-6595-9715CB8E43E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4544" y="424616"/>
            <a:ext cx="9302912" cy="6008767"/>
          </a:xfrm>
          <a:prstGeom prst="rect">
            <a:avLst/>
          </a:prstGeom>
        </p:spPr>
      </p:pic>
      <p:sp>
        <p:nvSpPr>
          <p:cNvPr id="2" name="Titre 1">
            <a:extLst>
              <a:ext uri="{FF2B5EF4-FFF2-40B4-BE49-F238E27FC236}">
                <a16:creationId xmlns:a16="http://schemas.microsoft.com/office/drawing/2014/main" id="{2064D8BD-06E9-623F-F089-832AA1E226E3}"/>
              </a:ext>
            </a:extLst>
          </p:cNvPr>
          <p:cNvSpPr>
            <a:spLocks noGrp="1"/>
          </p:cNvSpPr>
          <p:nvPr>
            <p:ph type="title" hasCustomPrompt="1"/>
          </p:nvPr>
        </p:nvSpPr>
        <p:spPr>
          <a:xfrm>
            <a:off x="2532681" y="1285212"/>
            <a:ext cx="7164091" cy="1086030"/>
          </a:xfrm>
        </p:spPr>
        <p:txBody>
          <a:bodyPr>
            <a:normAutofit/>
          </a:bodyPr>
          <a:lstStyle>
            <a:lvl1pPr algn="ctr">
              <a:defRPr sz="3200" b="1">
                <a:solidFill>
                  <a:schemeClr val="accent1">
                    <a:lumMod val="50000"/>
                  </a:schemeClr>
                </a:solidFill>
              </a:defRPr>
            </a:lvl1pPr>
          </a:lstStyle>
          <a:p>
            <a:r>
              <a:rPr lang="fr-FR" dirty="0"/>
              <a:t>MODIFIEZ LE STYLE DU TITRE</a:t>
            </a:r>
            <a:endParaRPr lang="en-GB" dirty="0"/>
          </a:p>
        </p:txBody>
      </p:sp>
    </p:spTree>
    <p:custDataLst>
      <p:tags r:id="rId1"/>
    </p:custDataLst>
    <p:extLst>
      <p:ext uri="{BB962C8B-B14F-4D97-AF65-F5344CB8AC3E}">
        <p14:creationId xmlns:p14="http://schemas.microsoft.com/office/powerpoint/2010/main" val="243827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2CEF3760-6151-47DC-F43C-CEC272A53CF9}"/>
              </a:ext>
            </a:extLst>
          </p:cNvPr>
          <p:cNvSpPr/>
          <p:nvPr userDrawn="1"/>
        </p:nvSpPr>
        <p:spPr>
          <a:xfrm>
            <a:off x="-1677971" y="-326796"/>
            <a:ext cx="7605246" cy="7511592"/>
          </a:xfrm>
          <a:custGeom>
            <a:avLst/>
            <a:gdLst>
              <a:gd name="connsiteX0" fmla="*/ 420553 w 7488728"/>
              <a:gd name="connsiteY0" fmla="*/ 1541695 h 7244911"/>
              <a:gd name="connsiteX1" fmla="*/ 726924 w 7488728"/>
              <a:gd name="connsiteY1" fmla="*/ 353917 h 7244911"/>
              <a:gd name="connsiteX2" fmla="*/ 7146578 w 7488728"/>
              <a:gd name="connsiteY2" fmla="*/ 509460 h 7244911"/>
              <a:gd name="connsiteX3" fmla="*/ 6599823 w 7488728"/>
              <a:gd name="connsiteY3" fmla="*/ 5977006 h 7244911"/>
              <a:gd name="connsiteX4" fmla="*/ 6524409 w 7488728"/>
              <a:gd name="connsiteY4" fmla="*/ 7244911 h 7244911"/>
              <a:gd name="connsiteX0" fmla="*/ 420553 w 7488728"/>
              <a:gd name="connsiteY0" fmla="*/ 1541695 h 7108222"/>
              <a:gd name="connsiteX1" fmla="*/ 726924 w 7488728"/>
              <a:gd name="connsiteY1" fmla="*/ 353917 h 7108222"/>
              <a:gd name="connsiteX2" fmla="*/ 7146578 w 7488728"/>
              <a:gd name="connsiteY2" fmla="*/ 509460 h 7108222"/>
              <a:gd name="connsiteX3" fmla="*/ 6599823 w 7488728"/>
              <a:gd name="connsiteY3" fmla="*/ 5977006 h 7108222"/>
              <a:gd name="connsiteX4" fmla="*/ 4983126 w 7488728"/>
              <a:gd name="connsiteY4" fmla="*/ 7108222 h 7108222"/>
              <a:gd name="connsiteX0" fmla="*/ 420553 w 7488728"/>
              <a:gd name="connsiteY0" fmla="*/ 1541695 h 6900832"/>
              <a:gd name="connsiteX1" fmla="*/ 726924 w 7488728"/>
              <a:gd name="connsiteY1" fmla="*/ 353917 h 6900832"/>
              <a:gd name="connsiteX2" fmla="*/ 7146578 w 7488728"/>
              <a:gd name="connsiteY2" fmla="*/ 509460 h 6900832"/>
              <a:gd name="connsiteX3" fmla="*/ 6599823 w 7488728"/>
              <a:gd name="connsiteY3" fmla="*/ 5977006 h 6900832"/>
              <a:gd name="connsiteX4" fmla="*/ 161316 w 7488728"/>
              <a:gd name="connsiteY4" fmla="*/ 6900832 h 6900832"/>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446143"/>
              <a:gd name="connsiteY0" fmla="*/ 1561212 h 6932057"/>
              <a:gd name="connsiteX1" fmla="*/ 726924 w 7446143"/>
              <a:gd name="connsiteY1" fmla="*/ 373434 h 6932057"/>
              <a:gd name="connsiteX2" fmla="*/ 7146578 w 7446143"/>
              <a:gd name="connsiteY2" fmla="*/ 528977 h 6932057"/>
              <a:gd name="connsiteX3" fmla="*/ 6401860 w 7446143"/>
              <a:gd name="connsiteY3" fmla="*/ 6269901 h 6932057"/>
              <a:gd name="connsiteX4" fmla="*/ 161316 w 7446143"/>
              <a:gd name="connsiteY4" fmla="*/ 6920349 h 6932057"/>
              <a:gd name="connsiteX0" fmla="*/ 471340 w 7496930"/>
              <a:gd name="connsiteY0" fmla="*/ 1561212 h 7401116"/>
              <a:gd name="connsiteX1" fmla="*/ 777711 w 7496930"/>
              <a:gd name="connsiteY1" fmla="*/ 373434 h 7401116"/>
              <a:gd name="connsiteX2" fmla="*/ 7197365 w 7496930"/>
              <a:gd name="connsiteY2" fmla="*/ 528977 h 7401116"/>
              <a:gd name="connsiteX3" fmla="*/ 6452647 w 7496930"/>
              <a:gd name="connsiteY3" fmla="*/ 6269901 h 7401116"/>
              <a:gd name="connsiteX4" fmla="*/ 0 w 7496930"/>
              <a:gd name="connsiteY4" fmla="*/ 7401116 h 7401116"/>
              <a:gd name="connsiteX0" fmla="*/ 471340 w 7520527"/>
              <a:gd name="connsiteY0" fmla="*/ 1561212 h 7401116"/>
              <a:gd name="connsiteX1" fmla="*/ 777711 w 7520527"/>
              <a:gd name="connsiteY1" fmla="*/ 373434 h 7401116"/>
              <a:gd name="connsiteX2" fmla="*/ 7197365 w 7520527"/>
              <a:gd name="connsiteY2" fmla="*/ 528977 h 7401116"/>
              <a:gd name="connsiteX3" fmla="*/ 6452647 w 7520527"/>
              <a:gd name="connsiteY3" fmla="*/ 6269901 h 7401116"/>
              <a:gd name="connsiteX4" fmla="*/ 0 w 7520527"/>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511592"/>
              <a:gd name="connsiteX1" fmla="*/ 777711 w 7605246"/>
              <a:gd name="connsiteY1" fmla="*/ 373434 h 7511592"/>
              <a:gd name="connsiteX2" fmla="*/ 7197365 w 7605246"/>
              <a:gd name="connsiteY2" fmla="*/ 528977 h 7511592"/>
              <a:gd name="connsiteX3" fmla="*/ 6452647 w 7605246"/>
              <a:gd name="connsiteY3" fmla="*/ 6269901 h 7511592"/>
              <a:gd name="connsiteX4" fmla="*/ 0 w 7605246"/>
              <a:gd name="connsiteY4" fmla="*/ 7401116 h 751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246" h="7511592">
                <a:moveTo>
                  <a:pt x="471340" y="1561212"/>
                </a:moveTo>
                <a:cubicBezTo>
                  <a:pt x="64023" y="1053342"/>
                  <a:pt x="-343293" y="545473"/>
                  <a:pt x="777711" y="373434"/>
                </a:cubicBezTo>
                <a:cubicBezTo>
                  <a:pt x="1898715" y="201395"/>
                  <a:pt x="6251542" y="-453767"/>
                  <a:pt x="7197365" y="528977"/>
                </a:cubicBezTo>
                <a:cubicBezTo>
                  <a:pt x="8143188" y="1511721"/>
                  <a:pt x="7253926" y="3997256"/>
                  <a:pt x="6452647" y="6269901"/>
                </a:cubicBezTo>
                <a:cubicBezTo>
                  <a:pt x="5217736" y="8297450"/>
                  <a:pt x="1046375" y="7176444"/>
                  <a:pt x="0" y="7401116"/>
                </a:cubicBezTo>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30344ED6-C0DD-2003-D658-62F0A19866B2}"/>
              </a:ext>
            </a:extLst>
          </p:cNvPr>
          <p:cNvSpPr/>
          <p:nvPr userDrawn="1"/>
        </p:nvSpPr>
        <p:spPr>
          <a:xfrm>
            <a:off x="-3274844" y="1574529"/>
            <a:ext cx="8762037" cy="60976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Freeform: Shape 4">
            <a:extLst>
              <a:ext uri="{FF2B5EF4-FFF2-40B4-BE49-F238E27FC236}">
                <a16:creationId xmlns:a16="http://schemas.microsoft.com/office/drawing/2014/main" id="{7787B2A0-05DF-6F25-2604-F20B0350BC2F}"/>
              </a:ext>
            </a:extLst>
          </p:cNvPr>
          <p:cNvSpPr/>
          <p:nvPr userDrawn="1"/>
        </p:nvSpPr>
        <p:spPr>
          <a:xfrm>
            <a:off x="9187984" y="-372579"/>
            <a:ext cx="4020531" cy="3152253"/>
          </a:xfrm>
          <a:custGeom>
            <a:avLst/>
            <a:gdLst>
              <a:gd name="connsiteX0" fmla="*/ 0 w 4020531"/>
              <a:gd name="connsiteY0" fmla="*/ 0 h 3152253"/>
              <a:gd name="connsiteX1" fmla="*/ 1054705 w 4020531"/>
              <a:gd name="connsiteY1" fmla="*/ 401562 h 3152253"/>
              <a:gd name="connsiteX2" fmla="*/ 3048000 w 4020531"/>
              <a:gd name="connsiteY2" fmla="*/ 1407885 h 3152253"/>
              <a:gd name="connsiteX3" fmla="*/ 3546324 w 4020531"/>
              <a:gd name="connsiteY3" fmla="*/ 3139923 h 3152253"/>
              <a:gd name="connsiteX4" fmla="*/ 4020457 w 4020531"/>
              <a:gd name="connsiteY4" fmla="*/ 449942 h 315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531" h="3152253">
                <a:moveTo>
                  <a:pt x="0" y="0"/>
                </a:moveTo>
                <a:cubicBezTo>
                  <a:pt x="273352" y="83457"/>
                  <a:pt x="546705" y="166915"/>
                  <a:pt x="1054705" y="401562"/>
                </a:cubicBezTo>
                <a:cubicBezTo>
                  <a:pt x="1562705" y="636209"/>
                  <a:pt x="2632730" y="951492"/>
                  <a:pt x="3048000" y="1407885"/>
                </a:cubicBezTo>
                <a:cubicBezTo>
                  <a:pt x="3463270" y="1864279"/>
                  <a:pt x="3384248" y="3299580"/>
                  <a:pt x="3546324" y="3139923"/>
                </a:cubicBezTo>
                <a:cubicBezTo>
                  <a:pt x="3708400" y="2980266"/>
                  <a:pt x="4026101" y="985358"/>
                  <a:pt x="4020457" y="44994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tx2"/>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6608838" y="2489579"/>
            <a:ext cx="4744962" cy="3587750"/>
          </a:xfrm>
        </p:spPr>
        <p:txBody>
          <a:bodyPr>
            <a:normAutofit/>
          </a:bodyPr>
          <a:lstStyle>
            <a:lvl1pPr marL="0" indent="0">
              <a:buNone/>
              <a:defRPr sz="2000">
                <a:solidFill>
                  <a:schemeClr val="tx1">
                    <a:lumMod val="85000"/>
                    <a:lumOff val="15000"/>
                  </a:schemeClr>
                </a:solidFill>
              </a:defRPr>
            </a:lvl1pPr>
            <a:lvl2pPr marL="457200" indent="0">
              <a:buNone/>
              <a:defRPr sz="2000">
                <a:solidFill>
                  <a:schemeClr val="tx1">
                    <a:lumMod val="85000"/>
                    <a:lumOff val="15000"/>
                  </a:schemeClr>
                </a:solidFill>
              </a:defRPr>
            </a:lvl2pPr>
            <a:lvl3pPr marL="914400" indent="0">
              <a:buNone/>
              <a:defRPr sz="2000">
                <a:solidFill>
                  <a:schemeClr val="tx1">
                    <a:lumMod val="85000"/>
                    <a:lumOff val="15000"/>
                  </a:schemeClr>
                </a:solidFill>
              </a:defRPr>
            </a:lvl3pPr>
            <a:lvl4pPr marL="1371600" indent="0">
              <a:buNone/>
              <a:defRPr sz="2000">
                <a:solidFill>
                  <a:schemeClr val="tx1">
                    <a:lumMod val="85000"/>
                    <a:lumOff val="15000"/>
                  </a:schemeClr>
                </a:solidFill>
              </a:defRPr>
            </a:lvl4pPr>
            <a:lvl5pPr marL="1828800" indent="0">
              <a:buNone/>
              <a:defRPr sz="2000">
                <a:solidFill>
                  <a:schemeClr val="tx1">
                    <a:lumMod val="85000"/>
                    <a:lumOff val="15000"/>
                  </a:schemeClr>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38138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9A54F14-A1FB-4128-E315-2E3D4B6B12A2}"/>
              </a:ext>
            </a:extLst>
          </p:cNvPr>
          <p:cNvSpPr/>
          <p:nvPr userDrawn="1"/>
        </p:nvSpPr>
        <p:spPr>
          <a:xfrm>
            <a:off x="2853629" y="2503598"/>
            <a:ext cx="16985530" cy="7223107"/>
          </a:xfrm>
          <a:prstGeom prst="roundRect">
            <a:avLst>
              <a:gd name="adj" fmla="val 5000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Rounded Corners 8">
            <a:extLst>
              <a:ext uri="{FF2B5EF4-FFF2-40B4-BE49-F238E27FC236}">
                <a16:creationId xmlns:a16="http://schemas.microsoft.com/office/drawing/2014/main" id="{83684B9D-79B6-551A-48D5-40D6D556E3F0}"/>
              </a:ext>
            </a:extLst>
          </p:cNvPr>
          <p:cNvSpPr/>
          <p:nvPr userDrawn="1"/>
        </p:nvSpPr>
        <p:spPr>
          <a:xfrm>
            <a:off x="3006029" y="2655998"/>
            <a:ext cx="16985530" cy="7223107"/>
          </a:xfrm>
          <a:prstGeom prst="roundRect">
            <a:avLst>
              <a:gd name="adj" fmla="val 50000"/>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Rounded Corners 9">
            <a:extLst>
              <a:ext uri="{FF2B5EF4-FFF2-40B4-BE49-F238E27FC236}">
                <a16:creationId xmlns:a16="http://schemas.microsoft.com/office/drawing/2014/main" id="{F92086BF-F9EB-6EB1-B953-78730DE88E05}"/>
              </a:ext>
            </a:extLst>
          </p:cNvPr>
          <p:cNvSpPr/>
          <p:nvPr userDrawn="1"/>
        </p:nvSpPr>
        <p:spPr>
          <a:xfrm>
            <a:off x="3344282" y="3139951"/>
            <a:ext cx="16985530" cy="589293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Graphic 10" descr="Oblong speech bubble">
            <a:extLst>
              <a:ext uri="{FF2B5EF4-FFF2-40B4-BE49-F238E27FC236}">
                <a16:creationId xmlns:a16="http://schemas.microsoft.com/office/drawing/2014/main" id="{DC0DDF1C-55E1-8A04-7755-C3A595A6C5B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35061" flipH="1">
            <a:off x="3598337" y="542042"/>
            <a:ext cx="3922965" cy="2238065"/>
          </a:xfrm>
          <a:prstGeom prst="rect">
            <a:avLst/>
          </a:prstGeom>
        </p:spPr>
      </p:pic>
      <p:sp>
        <p:nvSpPr>
          <p:cNvPr id="13" name="Espace réservé du contenu 2">
            <a:extLst>
              <a:ext uri="{FF2B5EF4-FFF2-40B4-BE49-F238E27FC236}">
                <a16:creationId xmlns:a16="http://schemas.microsoft.com/office/drawing/2014/main" id="{3E5C5E64-E8FB-85D4-5FBC-F89D1D7BDB3A}"/>
              </a:ext>
            </a:extLst>
          </p:cNvPr>
          <p:cNvSpPr>
            <a:spLocks noGrp="1"/>
          </p:cNvSpPr>
          <p:nvPr>
            <p:ph idx="1"/>
          </p:nvPr>
        </p:nvSpPr>
        <p:spPr>
          <a:xfrm>
            <a:off x="4156667" y="4331292"/>
            <a:ext cx="6386741" cy="2450905"/>
          </a:xfrm>
        </p:spPr>
        <p:txBody>
          <a:bodyPr/>
          <a:lstStyle/>
          <a:p>
            <a:pPr marL="0" indent="0">
              <a:buNone/>
            </a:pPr>
            <a:endParaRPr lang="en-GB" dirty="0">
              <a:solidFill>
                <a:schemeClr val="tx1">
                  <a:lumMod val="85000"/>
                  <a:lumOff val="15000"/>
                </a:schemeClr>
              </a:solidFill>
            </a:endParaRPr>
          </a:p>
        </p:txBody>
      </p:sp>
      <p:pic>
        <p:nvPicPr>
          <p:cNvPr id="14" name="Graphic 13" descr="Woman with hands together">
            <a:extLst>
              <a:ext uri="{FF2B5EF4-FFF2-40B4-BE49-F238E27FC236}">
                <a16:creationId xmlns:a16="http://schemas.microsoft.com/office/drawing/2014/main" id="{2098B306-7F4F-08F4-FC62-18E0A03E1D3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2282" y="2689412"/>
            <a:ext cx="5399249" cy="4996320"/>
          </a:xfrm>
          <a:prstGeom prst="rect">
            <a:avLst/>
          </a:prstGeom>
        </p:spPr>
      </p:pic>
      <p:pic>
        <p:nvPicPr>
          <p:cNvPr id="15" name="Graphic 14" descr="Woman with curly hair">
            <a:extLst>
              <a:ext uri="{FF2B5EF4-FFF2-40B4-BE49-F238E27FC236}">
                <a16:creationId xmlns:a16="http://schemas.microsoft.com/office/drawing/2014/main" id="{48B8B1FD-E02F-2FE9-F2C2-8698D5487B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76841">
            <a:off x="-576283" y="483804"/>
            <a:ext cx="4383331" cy="3008897"/>
          </a:xfrm>
          <a:prstGeom prst="rect">
            <a:avLst/>
          </a:prstGeom>
        </p:spPr>
      </p:pic>
      <p:sp>
        <p:nvSpPr>
          <p:cNvPr id="17" name="TextBox 16">
            <a:extLst>
              <a:ext uri="{FF2B5EF4-FFF2-40B4-BE49-F238E27FC236}">
                <a16:creationId xmlns:a16="http://schemas.microsoft.com/office/drawing/2014/main" id="{4A74BE36-B113-D53A-7D4D-BCB2F7B132BE}"/>
              </a:ext>
            </a:extLst>
          </p:cNvPr>
          <p:cNvSpPr txBox="1"/>
          <p:nvPr userDrawn="1"/>
        </p:nvSpPr>
        <p:spPr>
          <a:xfrm>
            <a:off x="4861302" y="1216514"/>
            <a:ext cx="1880461" cy="1077218"/>
          </a:xfrm>
          <a:prstGeom prst="rect">
            <a:avLst/>
          </a:prstGeom>
          <a:noFill/>
        </p:spPr>
        <p:txBody>
          <a:bodyPr wrap="square">
            <a:spAutoFit/>
          </a:bodyPr>
          <a:lstStyle/>
          <a:p>
            <a:pPr algn="ctr"/>
            <a:r>
              <a:rPr lang="en-GB" sz="3200" b="1" dirty="0">
                <a:solidFill>
                  <a:schemeClr val="accent1">
                    <a:lumMod val="50000"/>
                  </a:schemeClr>
                </a:solidFill>
                <a:latin typeface="Segoe Script" panose="030B0504020000000003" pitchFamily="66" charset="0"/>
                <a:ea typeface="STXingkai" panose="020B0503020204020204" pitchFamily="2" charset="-122"/>
              </a:rPr>
              <a:t>THANK YOU!</a:t>
            </a:r>
            <a:endParaRPr lang="en-CA" sz="3200" dirty="0">
              <a:solidFill>
                <a:schemeClr val="accent1">
                  <a:lumMod val="50000"/>
                </a:schemeClr>
              </a:solidFill>
            </a:endParaRPr>
          </a:p>
        </p:txBody>
      </p:sp>
    </p:spTree>
    <p:custDataLst>
      <p:tags r:id="rId1"/>
    </p:custDataLst>
    <p:extLst>
      <p:ext uri="{BB962C8B-B14F-4D97-AF65-F5344CB8AC3E}">
        <p14:creationId xmlns:p14="http://schemas.microsoft.com/office/powerpoint/2010/main" val="320898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E2F2D2A-E9F2-B068-8187-4DE232629B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49B80811-BBBB-B3DB-28F1-164223935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4" name="Espace réservé de la date 3">
            <a:extLst>
              <a:ext uri="{FF2B5EF4-FFF2-40B4-BE49-F238E27FC236}">
                <a16:creationId xmlns:a16="http://schemas.microsoft.com/office/drawing/2014/main" id="{F4951DD0-A0CA-C88E-F7A1-D18D449CF1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AC552-C0D2-4DFD-9E19-EC40B4DED1B8}" type="datetimeFigureOut">
              <a:rPr lang="en-GB" smtClean="0"/>
              <a:t>08/07/2024</a:t>
            </a:fld>
            <a:endParaRPr lang="en-GB"/>
          </a:p>
        </p:txBody>
      </p:sp>
      <p:sp>
        <p:nvSpPr>
          <p:cNvPr id="5" name="Espace réservé du pied de page 4">
            <a:extLst>
              <a:ext uri="{FF2B5EF4-FFF2-40B4-BE49-F238E27FC236}">
                <a16:creationId xmlns:a16="http://schemas.microsoft.com/office/drawing/2014/main" id="{63B06899-2A93-ACEE-3982-AB03FD5F3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58844AE7-4DAD-B5FC-0C34-57532DF7D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BC4BC-B23D-483B-8909-6E4CA5BC1B67}" type="slidenum">
              <a:rPr lang="en-GB" smtClean="0"/>
              <a:t>‹N°›</a:t>
            </a:fld>
            <a:endParaRPr lang="en-GB"/>
          </a:p>
        </p:txBody>
      </p:sp>
    </p:spTree>
    <p:custDataLst>
      <p:tags r:id="rId11"/>
    </p:custDataLst>
    <p:extLst>
      <p:ext uri="{BB962C8B-B14F-4D97-AF65-F5344CB8AC3E}">
        <p14:creationId xmlns:p14="http://schemas.microsoft.com/office/powerpoint/2010/main" val="234373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5" r:id="rId4"/>
    <p:sldLayoutId id="2147483664" r:id="rId5"/>
    <p:sldLayoutId id="2147483654" r:id="rId6"/>
    <p:sldLayoutId id="2147483662" r:id="rId7"/>
    <p:sldLayoutId id="2147483661" r:id="rId8"/>
    <p:sldLayoutId id="2147483656" r:id="rId9"/>
  </p:sldLayoutIdLst>
  <p:txStyles>
    <p:titleStyle>
      <a:lvl1pPr algn="l" defTabSz="914400" rtl="0" eaLnBrk="1" latinLnBrk="0" hangingPunct="1">
        <a:lnSpc>
          <a:spcPct val="90000"/>
        </a:lnSpc>
        <a:spcBef>
          <a:spcPct val="0"/>
        </a:spcBef>
        <a:buNone/>
        <a:defRPr sz="36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chart" Target="../charts/chart2.xml"/><Relationship Id="rId12"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chart" Target="../charts/chart3.xml"/><Relationship Id="rId4" Type="http://schemas.openxmlformats.org/officeDocument/2006/relationships/chart" Target="../charts/chart1.xml"/><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notesSlide" Target="../notesSlides/notesSlide9.xml"/><Relationship Id="rId7" Type="http://schemas.openxmlformats.org/officeDocument/2006/relationships/chart" Target="../charts/chart7.xml"/><Relationship Id="rId12"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chart" Target="../charts/chart6.xml"/><Relationship Id="rId11" Type="http://schemas.openxmlformats.org/officeDocument/2006/relationships/image" Target="../media/image29.svg"/><Relationship Id="rId5" Type="http://schemas.openxmlformats.org/officeDocument/2006/relationships/chart" Target="../charts/chart5.xml"/><Relationship Id="rId10" Type="http://schemas.openxmlformats.org/officeDocument/2006/relationships/image" Target="../media/image28.png"/><Relationship Id="rId4" Type="http://schemas.openxmlformats.org/officeDocument/2006/relationships/chart" Target="../charts/chart4.xml"/><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8.xml"/><Relationship Id="rId1" Type="http://schemas.openxmlformats.org/officeDocument/2006/relationships/tags" Target="../tags/tag24.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8.xml"/><Relationship Id="rId1" Type="http://schemas.openxmlformats.org/officeDocument/2006/relationships/tags" Target="../tags/tag25.xml"/><Relationship Id="rId5" Type="http://schemas.openxmlformats.org/officeDocument/2006/relationships/image" Target="../media/image35.jpe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hemeOverride" Target="../theme/themeOverride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hyperlink" Target="https://www.pngall.com/hourglass-png/download/46388"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41.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9.sv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C3F38-BE09-7871-E7EA-C4D3367D650F}"/>
              </a:ext>
            </a:extLst>
          </p:cNvPr>
          <p:cNvSpPr>
            <a:spLocks noGrp="1"/>
          </p:cNvSpPr>
          <p:nvPr>
            <p:ph type="title"/>
          </p:nvPr>
        </p:nvSpPr>
        <p:spPr>
          <a:xfrm>
            <a:off x="838200" y="412750"/>
            <a:ext cx="10515600" cy="1325563"/>
          </a:xfrm>
        </p:spPr>
        <p:txBody>
          <a:bodyPr>
            <a:normAutofit fontScale="90000"/>
          </a:bodyPr>
          <a:lstStyle/>
          <a:p>
            <a:pPr algn="ctr">
              <a:lnSpc>
                <a:spcPct val="100000"/>
              </a:lnSpc>
            </a:pPr>
            <a:r>
              <a:rPr lang="en-GB" b="1" dirty="0"/>
              <a:t>TRAINING PROVIDERS TEMPLATE – HOW TO USE</a:t>
            </a:r>
            <a:br>
              <a:rPr lang="en-GB" dirty="0"/>
            </a:br>
            <a:r>
              <a:rPr lang="en-GB" sz="1000" dirty="0"/>
              <a:t> </a:t>
            </a:r>
            <a:br>
              <a:rPr lang="en-GB" dirty="0"/>
            </a:br>
            <a:r>
              <a:rPr lang="en-GB" i="1" dirty="0">
                <a:solidFill>
                  <a:srgbClr val="FF0000"/>
                </a:solidFill>
              </a:rPr>
              <a:t>THIS SLIDE IS TO BE DELETED ONCE YOUR PRESENTATION IS READY</a:t>
            </a:r>
          </a:p>
        </p:txBody>
      </p:sp>
      <p:sp>
        <p:nvSpPr>
          <p:cNvPr id="3" name="Espace réservé du contenu 2">
            <a:extLst>
              <a:ext uri="{FF2B5EF4-FFF2-40B4-BE49-F238E27FC236}">
                <a16:creationId xmlns:a16="http://schemas.microsoft.com/office/drawing/2014/main" id="{CE842BE3-0F3C-0067-5D91-53A2878BAFFE}"/>
              </a:ext>
            </a:extLst>
          </p:cNvPr>
          <p:cNvSpPr>
            <a:spLocks noGrp="1"/>
          </p:cNvSpPr>
          <p:nvPr>
            <p:ph idx="1"/>
          </p:nvPr>
        </p:nvSpPr>
        <p:spPr>
          <a:xfrm>
            <a:off x="838200" y="2257425"/>
            <a:ext cx="10515600" cy="3919538"/>
          </a:xfrm>
        </p:spPr>
        <p:txBody>
          <a:bodyPr>
            <a:normAutofit/>
          </a:bodyPr>
          <a:lstStyle/>
          <a:p>
            <a:r>
              <a:rPr lang="en-US" sz="1600" b="0" i="0" u="none" strike="noStrike" dirty="0">
                <a:solidFill>
                  <a:srgbClr val="000000"/>
                </a:solidFill>
                <a:effectLst/>
                <a:latin typeface="Arial" panose="020B0604020202020204" pitchFamily="34" charset="0"/>
              </a:rPr>
              <a:t>This template is for your organization:</a:t>
            </a:r>
          </a:p>
          <a:p>
            <a:pPr lvl="1"/>
            <a:r>
              <a:rPr lang="en-US" sz="1600" dirty="0">
                <a:solidFill>
                  <a:srgbClr val="000000"/>
                </a:solidFill>
                <a:latin typeface="Arial" panose="020B0604020202020204" pitchFamily="34" charset="0"/>
              </a:rPr>
              <a:t>A</a:t>
            </a:r>
            <a:r>
              <a:rPr lang="en-US" sz="1600" b="0" i="0" u="none" strike="noStrike" dirty="0">
                <a:solidFill>
                  <a:srgbClr val="000000"/>
                </a:solidFill>
                <a:effectLst/>
                <a:latin typeface="Arial" panose="020B0604020202020204" pitchFamily="34" charset="0"/>
              </a:rPr>
              <a:t>dd your organization’s logo</a:t>
            </a:r>
          </a:p>
          <a:p>
            <a:pPr lvl="1"/>
            <a:r>
              <a:rPr lang="en-US" sz="1600" dirty="0">
                <a:solidFill>
                  <a:srgbClr val="000000"/>
                </a:solidFill>
                <a:latin typeface="Arial" panose="020B0604020202020204" pitchFamily="34" charset="0"/>
              </a:rPr>
              <a:t>R</a:t>
            </a:r>
            <a:r>
              <a:rPr lang="en-US" sz="1600" b="0" i="0" u="none" strike="noStrike" dirty="0">
                <a:solidFill>
                  <a:srgbClr val="000000"/>
                </a:solidFill>
                <a:effectLst/>
                <a:latin typeface="Arial" panose="020B0604020202020204" pitchFamily="34" charset="0"/>
              </a:rPr>
              <a:t>emove anything you don’t want to include</a:t>
            </a:r>
          </a:p>
          <a:p>
            <a:pPr lvl="1"/>
            <a:r>
              <a:rPr lang="en-US" sz="1600" b="0" i="0" u="none" strike="noStrike" dirty="0">
                <a:solidFill>
                  <a:srgbClr val="000000"/>
                </a:solidFill>
                <a:effectLst/>
                <a:latin typeface="Arial" panose="020B0604020202020204" pitchFamily="34" charset="0"/>
              </a:rPr>
              <a:t>Add</a:t>
            </a:r>
            <a:r>
              <a:rPr lang="en-US" sz="1600" dirty="0">
                <a:solidFill>
                  <a:srgbClr val="000000"/>
                </a:solidFill>
                <a:latin typeface="Arial" panose="020B0604020202020204" pitchFamily="34" charset="0"/>
              </a:rPr>
              <a:t> or </a:t>
            </a:r>
            <a:r>
              <a:rPr lang="en-US" sz="1600" b="0" i="0" u="none" strike="noStrike" dirty="0">
                <a:solidFill>
                  <a:srgbClr val="000000"/>
                </a:solidFill>
                <a:effectLst/>
                <a:latin typeface="Arial" panose="020B0604020202020204" pitchFamily="34" charset="0"/>
              </a:rPr>
              <a:t>edit content so that it suits your needs </a:t>
            </a:r>
          </a:p>
          <a:p>
            <a:pPr lvl="1"/>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The </a:t>
            </a:r>
            <a:r>
              <a:rPr lang="en-US" sz="1600" b="1" dirty="0">
                <a:solidFill>
                  <a:srgbClr val="000000"/>
                </a:solidFill>
                <a:latin typeface="Arial" panose="020B0604020202020204" pitchFamily="34" charset="0"/>
              </a:rPr>
              <a:t>notes</a:t>
            </a:r>
            <a:r>
              <a:rPr lang="en-US" sz="1600" dirty="0">
                <a:solidFill>
                  <a:srgbClr val="000000"/>
                </a:solidFill>
                <a:latin typeface="Arial" panose="020B0604020202020204" pitchFamily="34" charset="0"/>
              </a:rPr>
              <a:t> at the bottom of the slide contain some key messages you could say, suggestions for some activities and ideas you can take or leave</a:t>
            </a:r>
            <a:endParaRPr lang="en-GB" sz="1600" dirty="0"/>
          </a:p>
        </p:txBody>
      </p:sp>
    </p:spTree>
    <p:custDataLst>
      <p:tags r:id="rId1"/>
    </p:custDataLst>
    <p:extLst>
      <p:ext uri="{BB962C8B-B14F-4D97-AF65-F5344CB8AC3E}">
        <p14:creationId xmlns:p14="http://schemas.microsoft.com/office/powerpoint/2010/main" val="375988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D30D0AED-2F05-2F53-1ECC-BF4C4300ED79}"/>
              </a:ext>
            </a:extLst>
          </p:cNvPr>
          <p:cNvGraphicFramePr/>
          <p:nvPr/>
        </p:nvGraphicFramePr>
        <p:xfrm>
          <a:off x="625563" y="2438271"/>
          <a:ext cx="3747075" cy="295498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re 1">
            <a:extLst>
              <a:ext uri="{FF2B5EF4-FFF2-40B4-BE49-F238E27FC236}">
                <a16:creationId xmlns:a16="http://schemas.microsoft.com/office/drawing/2014/main" id="{661EF2A2-D3E7-DAD5-4E9C-F5A8EB4F713F}"/>
              </a:ext>
            </a:extLst>
          </p:cNvPr>
          <p:cNvSpPr>
            <a:spLocks noGrp="1"/>
          </p:cNvSpPr>
          <p:nvPr>
            <p:ph type="title"/>
          </p:nvPr>
        </p:nvSpPr>
        <p:spPr/>
        <p:txBody>
          <a:bodyPr/>
          <a:lstStyle/>
          <a:p>
            <a:r>
              <a:rPr lang="en-GB" b="1" dirty="0"/>
              <a:t>THE IMPACT OF SOCIAL PRESCRIBING</a:t>
            </a:r>
          </a:p>
        </p:txBody>
      </p:sp>
      <p:sp>
        <p:nvSpPr>
          <p:cNvPr id="5" name="ZoneTexte 4">
            <a:extLst>
              <a:ext uri="{FF2B5EF4-FFF2-40B4-BE49-F238E27FC236}">
                <a16:creationId xmlns:a16="http://schemas.microsoft.com/office/drawing/2014/main" id="{51FBF726-1369-5B99-B65D-EAF69BD81A44}"/>
              </a:ext>
            </a:extLst>
          </p:cNvPr>
          <p:cNvSpPr txBox="1"/>
          <p:nvPr/>
        </p:nvSpPr>
        <p:spPr>
          <a:xfrm>
            <a:off x="788022" y="1640438"/>
            <a:ext cx="10763250" cy="830997"/>
          </a:xfrm>
          <a:prstGeom prst="rect">
            <a:avLst/>
          </a:prstGeom>
          <a:noFill/>
        </p:spPr>
        <p:txBody>
          <a:bodyPr wrap="square">
            <a:spAutoFit/>
          </a:bodyPr>
          <a:lstStyle/>
          <a:p>
            <a:r>
              <a:rPr lang="en-US" sz="2400" b="0" i="0" dirty="0">
                <a:solidFill>
                  <a:schemeClr val="tx2"/>
                </a:solidFill>
                <a:effectLst/>
              </a:rPr>
              <a:t>The impacts of social prescribing from programs in the UK (2017–2019) </a:t>
            </a:r>
            <a:r>
              <a:rPr lang="en-US" sz="2400" dirty="0">
                <a:solidFill>
                  <a:schemeClr val="tx2"/>
                </a:solidFill>
              </a:rPr>
              <a:t>demonstrate </a:t>
            </a:r>
            <a:r>
              <a:rPr lang="en-US" sz="2400" b="0" i="0" dirty="0">
                <a:solidFill>
                  <a:schemeClr val="tx2"/>
                </a:solidFill>
                <a:effectLst/>
              </a:rPr>
              <a:t>that from social prescribing, the healthcare system saw a:</a:t>
            </a:r>
            <a:endParaRPr lang="en-GB" sz="2400" dirty="0">
              <a:solidFill>
                <a:schemeClr val="tx2"/>
              </a:solidFill>
            </a:endParaRPr>
          </a:p>
        </p:txBody>
      </p:sp>
      <p:sp>
        <p:nvSpPr>
          <p:cNvPr id="7" name="ZoneTexte 6">
            <a:extLst>
              <a:ext uri="{FF2B5EF4-FFF2-40B4-BE49-F238E27FC236}">
                <a16:creationId xmlns:a16="http://schemas.microsoft.com/office/drawing/2014/main" id="{CE6CEAB9-34C6-6555-DFC6-32FB05ADC435}"/>
              </a:ext>
            </a:extLst>
          </p:cNvPr>
          <p:cNvSpPr txBox="1"/>
          <p:nvPr/>
        </p:nvSpPr>
        <p:spPr>
          <a:xfrm>
            <a:off x="1982423" y="4468525"/>
            <a:ext cx="1134445" cy="461665"/>
          </a:xfrm>
          <a:prstGeom prst="rect">
            <a:avLst/>
          </a:prstGeom>
          <a:noFill/>
        </p:spPr>
        <p:txBody>
          <a:bodyPr wrap="square">
            <a:spAutoFit/>
          </a:bodyPr>
          <a:lstStyle/>
          <a:p>
            <a:pPr algn="ctr"/>
            <a:r>
              <a:rPr lang="fr-FR" sz="2400" b="1" dirty="0">
                <a:solidFill>
                  <a:schemeClr val="tx2"/>
                </a:solidFill>
              </a:rPr>
              <a:t>14</a:t>
            </a:r>
            <a:r>
              <a:rPr lang="fr-FR" sz="2400" b="1" i="0" dirty="0">
                <a:solidFill>
                  <a:schemeClr val="tx2"/>
                </a:solidFill>
                <a:effectLst/>
              </a:rPr>
              <a:t>%</a:t>
            </a:r>
            <a:endParaRPr lang="en-GB" sz="2400" dirty="0">
              <a:solidFill>
                <a:schemeClr val="tx2"/>
              </a:solidFill>
            </a:endParaRPr>
          </a:p>
        </p:txBody>
      </p:sp>
      <p:sp>
        <p:nvSpPr>
          <p:cNvPr id="9" name="ZoneTexte 8">
            <a:extLst>
              <a:ext uri="{FF2B5EF4-FFF2-40B4-BE49-F238E27FC236}">
                <a16:creationId xmlns:a16="http://schemas.microsoft.com/office/drawing/2014/main" id="{054EE553-A3BC-7374-721A-F45B9891E82A}"/>
              </a:ext>
            </a:extLst>
          </p:cNvPr>
          <p:cNvSpPr txBox="1"/>
          <p:nvPr/>
        </p:nvSpPr>
        <p:spPr>
          <a:xfrm>
            <a:off x="1159164" y="5529898"/>
            <a:ext cx="2679872" cy="707886"/>
          </a:xfrm>
          <a:prstGeom prst="rect">
            <a:avLst/>
          </a:prstGeom>
          <a:noFill/>
        </p:spPr>
        <p:txBody>
          <a:bodyPr wrap="square">
            <a:spAutoFit/>
          </a:bodyPr>
          <a:lstStyle/>
          <a:p>
            <a:pPr algn="ctr"/>
            <a:r>
              <a:rPr lang="en-US" sz="2000" dirty="0">
                <a:solidFill>
                  <a:schemeClr val="tx2"/>
                </a:solidFill>
              </a:rPr>
              <a:t>D</a:t>
            </a:r>
            <a:r>
              <a:rPr lang="en-US" sz="2000" i="0" dirty="0">
                <a:solidFill>
                  <a:schemeClr val="tx2"/>
                </a:solidFill>
                <a:effectLst/>
              </a:rPr>
              <a:t>ecrease in emergency room visits</a:t>
            </a:r>
            <a:endParaRPr lang="en-US" sz="2000" dirty="0">
              <a:solidFill>
                <a:schemeClr val="tx2"/>
              </a:solidFill>
              <a:effectLst/>
            </a:endParaRPr>
          </a:p>
        </p:txBody>
      </p:sp>
      <p:pic>
        <p:nvPicPr>
          <p:cNvPr id="21" name="Graphic 20" descr="Hospital with solid fill">
            <a:extLst>
              <a:ext uri="{FF2B5EF4-FFF2-40B4-BE49-F238E27FC236}">
                <a16:creationId xmlns:a16="http://schemas.microsoft.com/office/drawing/2014/main" id="{689EFAE9-6204-C40F-BE1F-9735623340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2423" y="3354855"/>
            <a:ext cx="1074968" cy="1074968"/>
          </a:xfrm>
          <a:prstGeom prst="rect">
            <a:avLst/>
          </a:prstGeom>
        </p:spPr>
      </p:pic>
      <p:graphicFrame>
        <p:nvGraphicFramePr>
          <p:cNvPr id="22" name="Chart 21">
            <a:extLst>
              <a:ext uri="{FF2B5EF4-FFF2-40B4-BE49-F238E27FC236}">
                <a16:creationId xmlns:a16="http://schemas.microsoft.com/office/drawing/2014/main" id="{CFAD6DED-96C9-0167-D3B3-34A4B0A70F59}"/>
              </a:ext>
            </a:extLst>
          </p:cNvPr>
          <p:cNvGraphicFramePr/>
          <p:nvPr/>
        </p:nvGraphicFramePr>
        <p:xfrm>
          <a:off x="4189616" y="2438271"/>
          <a:ext cx="3747075" cy="2954980"/>
        </p:xfrm>
        <a:graphic>
          <a:graphicData uri="http://schemas.openxmlformats.org/drawingml/2006/chart">
            <c:chart xmlns:c="http://schemas.openxmlformats.org/drawingml/2006/chart" xmlns:r="http://schemas.openxmlformats.org/officeDocument/2006/relationships" r:id="rId7"/>
          </a:graphicData>
        </a:graphic>
      </p:graphicFrame>
      <p:sp>
        <p:nvSpPr>
          <p:cNvPr id="23" name="ZoneTexte 6">
            <a:extLst>
              <a:ext uri="{FF2B5EF4-FFF2-40B4-BE49-F238E27FC236}">
                <a16:creationId xmlns:a16="http://schemas.microsoft.com/office/drawing/2014/main" id="{D923899F-166C-8FD9-2A83-F70E59243BB1}"/>
              </a:ext>
            </a:extLst>
          </p:cNvPr>
          <p:cNvSpPr txBox="1"/>
          <p:nvPr/>
        </p:nvSpPr>
        <p:spPr>
          <a:xfrm>
            <a:off x="5546476" y="4468525"/>
            <a:ext cx="1134445" cy="461665"/>
          </a:xfrm>
          <a:prstGeom prst="rect">
            <a:avLst/>
          </a:prstGeom>
          <a:noFill/>
        </p:spPr>
        <p:txBody>
          <a:bodyPr wrap="square">
            <a:spAutoFit/>
          </a:bodyPr>
          <a:lstStyle/>
          <a:p>
            <a:pPr algn="ctr"/>
            <a:r>
              <a:rPr lang="fr-FR" sz="2400" b="1" dirty="0">
                <a:solidFill>
                  <a:schemeClr val="tx2"/>
                </a:solidFill>
              </a:rPr>
              <a:t>40</a:t>
            </a:r>
            <a:r>
              <a:rPr lang="fr-FR" sz="2400" b="1" i="0" dirty="0">
                <a:solidFill>
                  <a:schemeClr val="tx2"/>
                </a:solidFill>
                <a:effectLst/>
              </a:rPr>
              <a:t>%</a:t>
            </a:r>
            <a:endParaRPr lang="en-GB" sz="2400" dirty="0">
              <a:solidFill>
                <a:schemeClr val="tx2"/>
              </a:solidFill>
            </a:endParaRPr>
          </a:p>
        </p:txBody>
      </p:sp>
      <p:sp>
        <p:nvSpPr>
          <p:cNvPr id="24" name="ZoneTexte 8">
            <a:extLst>
              <a:ext uri="{FF2B5EF4-FFF2-40B4-BE49-F238E27FC236}">
                <a16:creationId xmlns:a16="http://schemas.microsoft.com/office/drawing/2014/main" id="{C95BD931-3F14-C9B0-8BFA-E37538F24BD5}"/>
              </a:ext>
            </a:extLst>
          </p:cNvPr>
          <p:cNvSpPr txBox="1"/>
          <p:nvPr/>
        </p:nvSpPr>
        <p:spPr>
          <a:xfrm>
            <a:off x="4586444" y="5529898"/>
            <a:ext cx="2991238" cy="707886"/>
          </a:xfrm>
          <a:prstGeom prst="rect">
            <a:avLst/>
          </a:prstGeom>
          <a:noFill/>
        </p:spPr>
        <p:txBody>
          <a:bodyPr wrap="square">
            <a:spAutoFit/>
          </a:bodyPr>
          <a:lstStyle/>
          <a:p>
            <a:pPr algn="ctr"/>
            <a:r>
              <a:rPr lang="en-US" sz="2000" dirty="0">
                <a:solidFill>
                  <a:schemeClr val="tx2"/>
                </a:solidFill>
              </a:rPr>
              <a:t>Decrease in general </a:t>
            </a:r>
          </a:p>
          <a:p>
            <a:pPr algn="ctr"/>
            <a:r>
              <a:rPr lang="en-US" sz="2000" dirty="0">
                <a:solidFill>
                  <a:schemeClr val="tx2"/>
                </a:solidFill>
              </a:rPr>
              <a:t>physician visits </a:t>
            </a:r>
          </a:p>
        </p:txBody>
      </p:sp>
      <p:pic>
        <p:nvPicPr>
          <p:cNvPr id="25" name="Graphic 24" descr="Stethoscope with solid fill">
            <a:extLst>
              <a:ext uri="{FF2B5EF4-FFF2-40B4-BE49-F238E27FC236}">
                <a16:creationId xmlns:a16="http://schemas.microsoft.com/office/drawing/2014/main" id="{751345E4-85A6-6EB1-E847-AEFC9A28356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610926" y="3487549"/>
            <a:ext cx="942274" cy="942274"/>
          </a:xfrm>
          <a:prstGeom prst="rect">
            <a:avLst/>
          </a:prstGeom>
        </p:spPr>
      </p:pic>
      <p:graphicFrame>
        <p:nvGraphicFramePr>
          <p:cNvPr id="26" name="Chart 25">
            <a:extLst>
              <a:ext uri="{FF2B5EF4-FFF2-40B4-BE49-F238E27FC236}">
                <a16:creationId xmlns:a16="http://schemas.microsoft.com/office/drawing/2014/main" id="{519BCC2C-AA37-9F9B-02BF-B693E35F18D4}"/>
              </a:ext>
            </a:extLst>
          </p:cNvPr>
          <p:cNvGraphicFramePr/>
          <p:nvPr/>
        </p:nvGraphicFramePr>
        <p:xfrm>
          <a:off x="7733241" y="2438271"/>
          <a:ext cx="3747075" cy="2954980"/>
        </p:xfrm>
        <a:graphic>
          <a:graphicData uri="http://schemas.openxmlformats.org/drawingml/2006/chart">
            <c:chart xmlns:c="http://schemas.openxmlformats.org/drawingml/2006/chart" xmlns:r="http://schemas.openxmlformats.org/officeDocument/2006/relationships" r:id="rId10"/>
          </a:graphicData>
        </a:graphic>
      </p:graphicFrame>
      <p:sp>
        <p:nvSpPr>
          <p:cNvPr id="27" name="ZoneTexte 6">
            <a:extLst>
              <a:ext uri="{FF2B5EF4-FFF2-40B4-BE49-F238E27FC236}">
                <a16:creationId xmlns:a16="http://schemas.microsoft.com/office/drawing/2014/main" id="{ADAFC752-E28C-456A-3545-7C0EA29B4444}"/>
              </a:ext>
            </a:extLst>
          </p:cNvPr>
          <p:cNvSpPr txBox="1"/>
          <p:nvPr/>
        </p:nvSpPr>
        <p:spPr>
          <a:xfrm>
            <a:off x="9090101" y="4468525"/>
            <a:ext cx="1134445" cy="461665"/>
          </a:xfrm>
          <a:prstGeom prst="rect">
            <a:avLst/>
          </a:prstGeom>
          <a:noFill/>
        </p:spPr>
        <p:txBody>
          <a:bodyPr wrap="square">
            <a:spAutoFit/>
          </a:bodyPr>
          <a:lstStyle/>
          <a:p>
            <a:pPr algn="ctr"/>
            <a:r>
              <a:rPr lang="fr-FR" sz="2400" b="1" i="0" dirty="0">
                <a:solidFill>
                  <a:schemeClr val="tx2"/>
                </a:solidFill>
                <a:effectLst/>
              </a:rPr>
              <a:t>20.8%</a:t>
            </a:r>
            <a:endParaRPr lang="en-GB" sz="2400" dirty="0">
              <a:solidFill>
                <a:schemeClr val="tx2"/>
              </a:solidFill>
            </a:endParaRPr>
          </a:p>
        </p:txBody>
      </p:sp>
      <p:sp>
        <p:nvSpPr>
          <p:cNvPr id="28" name="ZoneTexte 8">
            <a:extLst>
              <a:ext uri="{FF2B5EF4-FFF2-40B4-BE49-F238E27FC236}">
                <a16:creationId xmlns:a16="http://schemas.microsoft.com/office/drawing/2014/main" id="{633CAA32-A4F7-C89E-6B47-60E1780DD759}"/>
              </a:ext>
            </a:extLst>
          </p:cNvPr>
          <p:cNvSpPr txBox="1"/>
          <p:nvPr/>
        </p:nvSpPr>
        <p:spPr>
          <a:xfrm>
            <a:off x="8266842" y="5529898"/>
            <a:ext cx="2679872" cy="707886"/>
          </a:xfrm>
          <a:prstGeom prst="rect">
            <a:avLst/>
          </a:prstGeom>
          <a:noFill/>
        </p:spPr>
        <p:txBody>
          <a:bodyPr wrap="square">
            <a:spAutoFit/>
          </a:bodyPr>
          <a:lstStyle/>
          <a:p>
            <a:pPr algn="ctr"/>
            <a:r>
              <a:rPr lang="en-US" sz="2000" i="0" dirty="0">
                <a:solidFill>
                  <a:schemeClr val="tx2"/>
                </a:solidFill>
                <a:effectLst/>
              </a:rPr>
              <a:t>Reduction in costs to the health system</a:t>
            </a:r>
          </a:p>
        </p:txBody>
      </p:sp>
      <p:pic>
        <p:nvPicPr>
          <p:cNvPr id="29" name="Graphic 28" descr="Money with solid fill">
            <a:extLst>
              <a:ext uri="{FF2B5EF4-FFF2-40B4-BE49-F238E27FC236}">
                <a16:creationId xmlns:a16="http://schemas.microsoft.com/office/drawing/2014/main" id="{AFF8BF1E-B53E-4F61-D4A5-78793297B28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154551" y="3404893"/>
            <a:ext cx="942274" cy="942274"/>
          </a:xfrm>
          <a:prstGeom prst="rect">
            <a:avLst/>
          </a:prstGeom>
        </p:spPr>
      </p:pic>
    </p:spTree>
    <p:custDataLst>
      <p:tags r:id="rId1"/>
    </p:custDataLst>
    <p:extLst>
      <p:ext uri="{BB962C8B-B14F-4D97-AF65-F5344CB8AC3E}">
        <p14:creationId xmlns:p14="http://schemas.microsoft.com/office/powerpoint/2010/main" val="110778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FBF726-1369-5B99-B65D-EAF69BD81A44}"/>
              </a:ext>
            </a:extLst>
          </p:cNvPr>
          <p:cNvSpPr txBox="1"/>
          <p:nvPr/>
        </p:nvSpPr>
        <p:spPr>
          <a:xfrm>
            <a:off x="788021" y="1561860"/>
            <a:ext cx="11090213" cy="461665"/>
          </a:xfrm>
          <a:prstGeom prst="rect">
            <a:avLst/>
          </a:prstGeom>
          <a:noFill/>
        </p:spPr>
        <p:txBody>
          <a:bodyPr wrap="square">
            <a:spAutoFit/>
          </a:bodyPr>
          <a:lstStyle/>
          <a:p>
            <a:r>
              <a:rPr lang="en-US" sz="2400">
                <a:solidFill>
                  <a:schemeClr val="tx2"/>
                </a:solidFill>
              </a:rPr>
              <a:t>At the end of</a:t>
            </a:r>
            <a:r>
              <a:rPr lang="en-US" sz="2400" b="0" i="0">
                <a:solidFill>
                  <a:schemeClr val="tx2"/>
                </a:solidFill>
                <a:effectLst/>
              </a:rPr>
              <a:t> the Alliance for Healthier Communities </a:t>
            </a:r>
            <a:r>
              <a:rPr lang="en-US" sz="2400">
                <a:solidFill>
                  <a:schemeClr val="tx2"/>
                </a:solidFill>
              </a:rPr>
              <a:t>s</a:t>
            </a:r>
            <a:r>
              <a:rPr lang="en-US" sz="2400" b="0" i="0">
                <a:solidFill>
                  <a:schemeClr val="tx2"/>
                </a:solidFill>
                <a:effectLst/>
              </a:rPr>
              <a:t>ocial </a:t>
            </a:r>
            <a:r>
              <a:rPr lang="en-US" sz="2400">
                <a:solidFill>
                  <a:schemeClr val="tx2"/>
                </a:solidFill>
              </a:rPr>
              <a:t>p</a:t>
            </a:r>
            <a:r>
              <a:rPr lang="en-US" sz="2400" b="0" i="0">
                <a:solidFill>
                  <a:schemeClr val="tx2"/>
                </a:solidFill>
                <a:effectLst/>
              </a:rPr>
              <a:t>rescribing research pilot: </a:t>
            </a:r>
            <a:endParaRPr lang="en-GB" sz="2400" dirty="0">
              <a:solidFill>
                <a:schemeClr val="tx2"/>
              </a:solidFill>
            </a:endParaRPr>
          </a:p>
        </p:txBody>
      </p:sp>
      <p:graphicFrame>
        <p:nvGraphicFramePr>
          <p:cNvPr id="26" name="Chart 25">
            <a:extLst>
              <a:ext uri="{FF2B5EF4-FFF2-40B4-BE49-F238E27FC236}">
                <a16:creationId xmlns:a16="http://schemas.microsoft.com/office/drawing/2014/main" id="{519BCC2C-AA37-9F9B-02BF-B693E35F18D4}"/>
              </a:ext>
            </a:extLst>
          </p:cNvPr>
          <p:cNvGraphicFramePr/>
          <p:nvPr/>
        </p:nvGraphicFramePr>
        <p:xfrm>
          <a:off x="7738557" y="5478935"/>
          <a:ext cx="3747075" cy="295498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re 1">
            <a:extLst>
              <a:ext uri="{FF2B5EF4-FFF2-40B4-BE49-F238E27FC236}">
                <a16:creationId xmlns:a16="http://schemas.microsoft.com/office/drawing/2014/main" id="{DBEE0C03-E466-4337-ED03-E93B7151A2F3}"/>
              </a:ext>
            </a:extLst>
          </p:cNvPr>
          <p:cNvSpPr>
            <a:spLocks noGrp="1"/>
          </p:cNvSpPr>
          <p:nvPr>
            <p:ph type="title"/>
          </p:nvPr>
        </p:nvSpPr>
        <p:spPr>
          <a:xfrm>
            <a:off x="838200" y="365125"/>
            <a:ext cx="10515600" cy="1325563"/>
          </a:xfrm>
        </p:spPr>
        <p:txBody>
          <a:bodyPr/>
          <a:lstStyle/>
          <a:p>
            <a:r>
              <a:rPr lang="en-GB" b="1"/>
              <a:t>THE IMPACT OF SOCIAL PRESCRIBING</a:t>
            </a:r>
            <a:endParaRPr lang="en-GB" b="1" dirty="0"/>
          </a:p>
        </p:txBody>
      </p:sp>
      <p:graphicFrame>
        <p:nvGraphicFramePr>
          <p:cNvPr id="6" name="Chart 5">
            <a:extLst>
              <a:ext uri="{FF2B5EF4-FFF2-40B4-BE49-F238E27FC236}">
                <a16:creationId xmlns:a16="http://schemas.microsoft.com/office/drawing/2014/main" id="{9DF354DC-082C-355C-34E6-1E0FBD4CBF34}"/>
              </a:ext>
            </a:extLst>
          </p:cNvPr>
          <p:cNvGraphicFramePr/>
          <p:nvPr/>
        </p:nvGraphicFramePr>
        <p:xfrm>
          <a:off x="625563" y="1975765"/>
          <a:ext cx="3747075" cy="2954980"/>
        </p:xfrm>
        <a:graphic>
          <a:graphicData uri="http://schemas.openxmlformats.org/drawingml/2006/chart">
            <c:chart xmlns:c="http://schemas.openxmlformats.org/drawingml/2006/chart" xmlns:r="http://schemas.openxmlformats.org/officeDocument/2006/relationships" r:id="rId5"/>
          </a:graphicData>
        </a:graphic>
      </p:graphicFrame>
      <p:sp>
        <p:nvSpPr>
          <p:cNvPr id="7" name="ZoneTexte 6">
            <a:extLst>
              <a:ext uri="{FF2B5EF4-FFF2-40B4-BE49-F238E27FC236}">
                <a16:creationId xmlns:a16="http://schemas.microsoft.com/office/drawing/2014/main" id="{A059A567-A01C-ED79-0F41-93303DC54113}"/>
              </a:ext>
            </a:extLst>
          </p:cNvPr>
          <p:cNvSpPr txBox="1"/>
          <p:nvPr/>
        </p:nvSpPr>
        <p:spPr>
          <a:xfrm>
            <a:off x="1982423" y="4006019"/>
            <a:ext cx="1134445" cy="461665"/>
          </a:xfrm>
          <a:prstGeom prst="rect">
            <a:avLst/>
          </a:prstGeom>
          <a:noFill/>
        </p:spPr>
        <p:txBody>
          <a:bodyPr wrap="square">
            <a:spAutoFit/>
          </a:bodyPr>
          <a:lstStyle/>
          <a:p>
            <a:pPr algn="ctr"/>
            <a:r>
              <a:rPr lang="fr-FR" sz="2400" b="1">
                <a:solidFill>
                  <a:schemeClr val="tx2"/>
                </a:solidFill>
              </a:rPr>
              <a:t>29</a:t>
            </a:r>
            <a:r>
              <a:rPr lang="fr-FR" sz="2400" b="1" i="0">
                <a:solidFill>
                  <a:schemeClr val="tx2"/>
                </a:solidFill>
                <a:effectLst/>
              </a:rPr>
              <a:t>%</a:t>
            </a:r>
            <a:endParaRPr lang="en-GB" sz="2400" dirty="0">
              <a:solidFill>
                <a:schemeClr val="tx2"/>
              </a:solidFill>
            </a:endParaRPr>
          </a:p>
        </p:txBody>
      </p:sp>
      <p:sp>
        <p:nvSpPr>
          <p:cNvPr id="8" name="ZoneTexte 8">
            <a:extLst>
              <a:ext uri="{FF2B5EF4-FFF2-40B4-BE49-F238E27FC236}">
                <a16:creationId xmlns:a16="http://schemas.microsoft.com/office/drawing/2014/main" id="{D70B22C5-414E-4730-1EF8-F53187EC86D8}"/>
              </a:ext>
            </a:extLst>
          </p:cNvPr>
          <p:cNvSpPr txBox="1"/>
          <p:nvPr/>
        </p:nvSpPr>
        <p:spPr>
          <a:xfrm>
            <a:off x="892363" y="5008263"/>
            <a:ext cx="3213474" cy="1323439"/>
          </a:xfrm>
          <a:prstGeom prst="rect">
            <a:avLst/>
          </a:prstGeom>
          <a:noFill/>
        </p:spPr>
        <p:txBody>
          <a:bodyPr wrap="square">
            <a:spAutoFit/>
          </a:bodyPr>
          <a:lstStyle/>
          <a:p>
            <a:pPr algn="ctr"/>
            <a:r>
              <a:rPr lang="en-US" sz="2000">
                <a:solidFill>
                  <a:schemeClr val="tx2"/>
                </a:solidFill>
              </a:rPr>
              <a:t>More clients scored their </a:t>
            </a:r>
            <a:r>
              <a:rPr lang="en-US" sz="2000" b="1">
                <a:solidFill>
                  <a:schemeClr val="tx2"/>
                </a:solidFill>
              </a:rPr>
              <a:t>mental health </a:t>
            </a:r>
            <a:r>
              <a:rPr lang="en-US" sz="2000">
                <a:solidFill>
                  <a:schemeClr val="tx2"/>
                </a:solidFill>
              </a:rPr>
              <a:t>as either excellent, very good, or good after participating in SP</a:t>
            </a:r>
            <a:endParaRPr lang="en-US" sz="2000" dirty="0">
              <a:solidFill>
                <a:schemeClr val="tx2"/>
              </a:solidFill>
            </a:endParaRPr>
          </a:p>
        </p:txBody>
      </p:sp>
      <p:graphicFrame>
        <p:nvGraphicFramePr>
          <p:cNvPr id="10" name="Chart 9">
            <a:extLst>
              <a:ext uri="{FF2B5EF4-FFF2-40B4-BE49-F238E27FC236}">
                <a16:creationId xmlns:a16="http://schemas.microsoft.com/office/drawing/2014/main" id="{AFFA4FAF-6287-A1AD-E08A-D347777D6F84}"/>
              </a:ext>
            </a:extLst>
          </p:cNvPr>
          <p:cNvGraphicFramePr/>
          <p:nvPr/>
        </p:nvGraphicFramePr>
        <p:xfrm>
          <a:off x="4194932" y="2023525"/>
          <a:ext cx="3747075" cy="2954980"/>
        </p:xfrm>
        <a:graphic>
          <a:graphicData uri="http://schemas.openxmlformats.org/drawingml/2006/chart">
            <c:chart xmlns:c="http://schemas.openxmlformats.org/drawingml/2006/chart" xmlns:r="http://schemas.openxmlformats.org/officeDocument/2006/relationships" r:id="rId6"/>
          </a:graphicData>
        </a:graphic>
      </p:graphicFrame>
      <p:sp>
        <p:nvSpPr>
          <p:cNvPr id="11" name="ZoneTexte 6">
            <a:extLst>
              <a:ext uri="{FF2B5EF4-FFF2-40B4-BE49-F238E27FC236}">
                <a16:creationId xmlns:a16="http://schemas.microsoft.com/office/drawing/2014/main" id="{4BCE8B31-CDCF-0DBF-E4BF-4490A9FE2F25}"/>
              </a:ext>
            </a:extLst>
          </p:cNvPr>
          <p:cNvSpPr txBox="1"/>
          <p:nvPr/>
        </p:nvSpPr>
        <p:spPr>
          <a:xfrm>
            <a:off x="5551792" y="4053779"/>
            <a:ext cx="1134445" cy="461665"/>
          </a:xfrm>
          <a:prstGeom prst="rect">
            <a:avLst/>
          </a:prstGeom>
          <a:noFill/>
        </p:spPr>
        <p:txBody>
          <a:bodyPr wrap="square">
            <a:spAutoFit/>
          </a:bodyPr>
          <a:lstStyle/>
          <a:p>
            <a:pPr algn="ctr"/>
            <a:r>
              <a:rPr lang="fr-FR" sz="2400" b="1" dirty="0">
                <a:solidFill>
                  <a:schemeClr val="tx2"/>
                </a:solidFill>
              </a:rPr>
              <a:t>36</a:t>
            </a:r>
            <a:r>
              <a:rPr lang="fr-FR" sz="2400" b="1" i="0" dirty="0">
                <a:solidFill>
                  <a:schemeClr val="tx2"/>
                </a:solidFill>
                <a:effectLst/>
              </a:rPr>
              <a:t>%</a:t>
            </a:r>
            <a:endParaRPr lang="en-GB" sz="2400" dirty="0">
              <a:solidFill>
                <a:schemeClr val="tx2"/>
              </a:solidFill>
            </a:endParaRPr>
          </a:p>
        </p:txBody>
      </p:sp>
      <p:sp>
        <p:nvSpPr>
          <p:cNvPr id="12" name="ZoneTexte 8">
            <a:extLst>
              <a:ext uri="{FF2B5EF4-FFF2-40B4-BE49-F238E27FC236}">
                <a16:creationId xmlns:a16="http://schemas.microsoft.com/office/drawing/2014/main" id="{A4896EEA-99C5-3B20-C8DF-A2FADEC7D298}"/>
              </a:ext>
            </a:extLst>
          </p:cNvPr>
          <p:cNvSpPr txBox="1"/>
          <p:nvPr/>
        </p:nvSpPr>
        <p:spPr>
          <a:xfrm>
            <a:off x="4321266" y="5051360"/>
            <a:ext cx="3494405" cy="1631216"/>
          </a:xfrm>
          <a:prstGeom prst="rect">
            <a:avLst/>
          </a:prstGeom>
          <a:noFill/>
        </p:spPr>
        <p:txBody>
          <a:bodyPr wrap="square">
            <a:spAutoFit/>
          </a:bodyPr>
          <a:lstStyle/>
          <a:p>
            <a:pPr algn="ctr"/>
            <a:r>
              <a:rPr lang="en-US" sz="2000" i="0" dirty="0">
                <a:solidFill>
                  <a:schemeClr val="tx2"/>
                </a:solidFill>
                <a:effectLst/>
              </a:rPr>
              <a:t>More clients scored their </a:t>
            </a:r>
            <a:r>
              <a:rPr lang="en-US" sz="2000" b="1" i="0" dirty="0">
                <a:solidFill>
                  <a:schemeClr val="tx2"/>
                </a:solidFill>
                <a:effectLst/>
              </a:rPr>
              <a:t>sense of community belonging </a:t>
            </a:r>
            <a:r>
              <a:rPr lang="en-US" sz="2000" i="0" dirty="0">
                <a:solidFill>
                  <a:schemeClr val="tx2"/>
                </a:solidFill>
                <a:effectLst/>
              </a:rPr>
              <a:t>as either excellent, very good or good after participating in SP</a:t>
            </a:r>
          </a:p>
        </p:txBody>
      </p:sp>
      <p:graphicFrame>
        <p:nvGraphicFramePr>
          <p:cNvPr id="14" name="Chart 13">
            <a:extLst>
              <a:ext uri="{FF2B5EF4-FFF2-40B4-BE49-F238E27FC236}">
                <a16:creationId xmlns:a16="http://schemas.microsoft.com/office/drawing/2014/main" id="{B5FD724B-A878-D78A-3286-D3F987244D23}"/>
              </a:ext>
            </a:extLst>
          </p:cNvPr>
          <p:cNvGraphicFramePr/>
          <p:nvPr/>
        </p:nvGraphicFramePr>
        <p:xfrm>
          <a:off x="7738557" y="2023525"/>
          <a:ext cx="3747075" cy="2954980"/>
        </p:xfrm>
        <a:graphic>
          <a:graphicData uri="http://schemas.openxmlformats.org/drawingml/2006/chart">
            <c:chart xmlns:c="http://schemas.openxmlformats.org/drawingml/2006/chart" xmlns:r="http://schemas.openxmlformats.org/officeDocument/2006/relationships" r:id="rId7"/>
          </a:graphicData>
        </a:graphic>
      </p:graphicFrame>
      <p:sp>
        <p:nvSpPr>
          <p:cNvPr id="15" name="ZoneTexte 6">
            <a:extLst>
              <a:ext uri="{FF2B5EF4-FFF2-40B4-BE49-F238E27FC236}">
                <a16:creationId xmlns:a16="http://schemas.microsoft.com/office/drawing/2014/main" id="{2B067836-CF7D-5F7C-4131-72776CBC04B5}"/>
              </a:ext>
            </a:extLst>
          </p:cNvPr>
          <p:cNvSpPr txBox="1"/>
          <p:nvPr/>
        </p:nvSpPr>
        <p:spPr>
          <a:xfrm>
            <a:off x="9095417" y="4053779"/>
            <a:ext cx="1134445" cy="461665"/>
          </a:xfrm>
          <a:prstGeom prst="rect">
            <a:avLst/>
          </a:prstGeom>
          <a:noFill/>
        </p:spPr>
        <p:txBody>
          <a:bodyPr wrap="square">
            <a:spAutoFit/>
          </a:bodyPr>
          <a:lstStyle/>
          <a:p>
            <a:pPr algn="ctr"/>
            <a:r>
              <a:rPr lang="fr-FR" sz="2400" b="1" i="0" dirty="0">
                <a:solidFill>
                  <a:schemeClr val="tx2"/>
                </a:solidFill>
                <a:effectLst/>
              </a:rPr>
              <a:t>41%</a:t>
            </a:r>
            <a:endParaRPr lang="en-GB" sz="2400" dirty="0">
              <a:solidFill>
                <a:schemeClr val="tx2"/>
              </a:solidFill>
            </a:endParaRPr>
          </a:p>
        </p:txBody>
      </p:sp>
      <p:sp>
        <p:nvSpPr>
          <p:cNvPr id="18" name="ZoneTexte 8">
            <a:extLst>
              <a:ext uri="{FF2B5EF4-FFF2-40B4-BE49-F238E27FC236}">
                <a16:creationId xmlns:a16="http://schemas.microsoft.com/office/drawing/2014/main" id="{E7E34011-E864-2122-D842-1F97E171B677}"/>
              </a:ext>
            </a:extLst>
          </p:cNvPr>
          <p:cNvSpPr txBox="1"/>
          <p:nvPr/>
        </p:nvSpPr>
        <p:spPr>
          <a:xfrm>
            <a:off x="8055902" y="5057568"/>
            <a:ext cx="3213474" cy="1631216"/>
          </a:xfrm>
          <a:prstGeom prst="rect">
            <a:avLst/>
          </a:prstGeom>
          <a:noFill/>
        </p:spPr>
        <p:txBody>
          <a:bodyPr wrap="square">
            <a:spAutoFit/>
          </a:bodyPr>
          <a:lstStyle/>
          <a:p>
            <a:pPr algn="ctr"/>
            <a:r>
              <a:rPr lang="en-US" sz="2000" i="0" dirty="0">
                <a:solidFill>
                  <a:schemeClr val="tx2"/>
                </a:solidFill>
                <a:effectLst/>
              </a:rPr>
              <a:t>Of providers reported observing a </a:t>
            </a:r>
            <a:r>
              <a:rPr lang="en-US" sz="2000" b="1" i="0" dirty="0">
                <a:solidFill>
                  <a:schemeClr val="tx2"/>
                </a:solidFill>
                <a:effectLst/>
              </a:rPr>
              <a:t>decrease in the number of repeat visits </a:t>
            </a:r>
            <a:r>
              <a:rPr lang="en-US" sz="2000" i="0" dirty="0">
                <a:solidFill>
                  <a:schemeClr val="tx2"/>
                </a:solidFill>
                <a:effectLst/>
              </a:rPr>
              <a:t>among clients who participated in SP </a:t>
            </a:r>
          </a:p>
        </p:txBody>
      </p:sp>
      <p:pic>
        <p:nvPicPr>
          <p:cNvPr id="21" name="Graphic 20" descr="Right And Left Brain with solid fill">
            <a:extLst>
              <a:ext uri="{FF2B5EF4-FFF2-40B4-BE49-F238E27FC236}">
                <a16:creationId xmlns:a16="http://schemas.microsoft.com/office/drawing/2014/main" id="{E0D5C23E-6042-613A-9167-C36A79EB17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20095" y="2869402"/>
            <a:ext cx="1059099" cy="1059099"/>
          </a:xfrm>
          <a:prstGeom prst="rect">
            <a:avLst/>
          </a:prstGeom>
        </p:spPr>
      </p:pic>
      <p:pic>
        <p:nvPicPr>
          <p:cNvPr id="25" name="Graphic 24" descr="Cheers with solid fill">
            <a:extLst>
              <a:ext uri="{FF2B5EF4-FFF2-40B4-BE49-F238E27FC236}">
                <a16:creationId xmlns:a16="http://schemas.microsoft.com/office/drawing/2014/main" id="{A70D90A4-A330-8B93-E214-20EA6DFE07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06297" y="2961193"/>
            <a:ext cx="914400" cy="914400"/>
          </a:xfrm>
          <a:prstGeom prst="rect">
            <a:avLst/>
          </a:prstGeom>
        </p:spPr>
      </p:pic>
      <p:pic>
        <p:nvPicPr>
          <p:cNvPr id="30" name="Graphic 29" descr="Boardroom with solid fill">
            <a:extLst>
              <a:ext uri="{FF2B5EF4-FFF2-40B4-BE49-F238E27FC236}">
                <a16:creationId xmlns:a16="http://schemas.microsoft.com/office/drawing/2014/main" id="{B08C79FC-DFF2-D2B4-5501-D881D03B67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04845" y="2977291"/>
            <a:ext cx="1076488" cy="1076488"/>
          </a:xfrm>
          <a:prstGeom prst="rect">
            <a:avLst/>
          </a:prstGeom>
        </p:spPr>
      </p:pic>
    </p:spTree>
    <p:custDataLst>
      <p:tags r:id="rId1"/>
    </p:custDataLst>
    <p:extLst>
      <p:ext uri="{BB962C8B-B14F-4D97-AF65-F5344CB8AC3E}">
        <p14:creationId xmlns:p14="http://schemas.microsoft.com/office/powerpoint/2010/main" val="2091172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A7D94E-55B0-8920-F17E-35ABB8820040}"/>
              </a:ext>
            </a:extLst>
          </p:cNvPr>
          <p:cNvSpPr>
            <a:spLocks noGrp="1"/>
          </p:cNvSpPr>
          <p:nvPr>
            <p:ph type="title"/>
          </p:nvPr>
        </p:nvSpPr>
        <p:spPr>
          <a:xfrm>
            <a:off x="838200" y="365125"/>
            <a:ext cx="11229814" cy="1325563"/>
          </a:xfrm>
        </p:spPr>
        <p:txBody>
          <a:bodyPr vert="horz" lIns="91440" tIns="45720" rIns="91440" bIns="45720" rtlCol="0" anchor="ctr">
            <a:normAutofit/>
          </a:bodyPr>
          <a:lstStyle/>
          <a:p>
            <a:r>
              <a:rPr lang="en-US" dirty="0"/>
              <a:t>POSITIVE IMPACTS FOR CLIENTS AND PROVIDERS</a:t>
            </a:r>
            <a:endParaRPr lang="en-GB" dirty="0"/>
          </a:p>
        </p:txBody>
      </p:sp>
      <p:sp>
        <p:nvSpPr>
          <p:cNvPr id="6" name="Content Placeholder 5">
            <a:extLst>
              <a:ext uri="{FF2B5EF4-FFF2-40B4-BE49-F238E27FC236}">
                <a16:creationId xmlns:a16="http://schemas.microsoft.com/office/drawing/2014/main" id="{8C7A26D0-5F26-98E7-38D4-9A3F961D686F}"/>
              </a:ext>
            </a:extLst>
          </p:cNvPr>
          <p:cNvSpPr>
            <a:spLocks noGrp="1"/>
          </p:cNvSpPr>
          <p:nvPr>
            <p:ph sz="quarter" idx="10"/>
          </p:nvPr>
        </p:nvSpPr>
        <p:spPr>
          <a:xfrm>
            <a:off x="6553200" y="2582489"/>
            <a:ext cx="4800600" cy="2307354"/>
          </a:xfrm>
        </p:spPr>
        <p:txBody>
          <a:bodyPr/>
          <a:lstStyle/>
          <a:p>
            <a:r>
              <a:rPr lang="en-US" b="0" i="0" dirty="0">
                <a:solidFill>
                  <a:srgbClr val="000000"/>
                </a:solidFill>
                <a:effectLst/>
              </a:rPr>
              <a:t>The ability to offer social prescriptions has decreased my visits. It has alleviated stressors for my clients. I have seen positive turn-arounds in clients’ overall mood. Social prescribing also helps ease the strain on our health system, while giving clients a sense of community and belonging that COVID-19 restraints eroded.</a:t>
            </a:r>
            <a:endParaRPr lang="en-GB" dirty="0"/>
          </a:p>
          <a:p>
            <a:endParaRPr lang="en-CA" dirty="0"/>
          </a:p>
        </p:txBody>
      </p:sp>
      <p:sp>
        <p:nvSpPr>
          <p:cNvPr id="9" name="ZoneTexte 8">
            <a:extLst>
              <a:ext uri="{FF2B5EF4-FFF2-40B4-BE49-F238E27FC236}">
                <a16:creationId xmlns:a16="http://schemas.microsoft.com/office/drawing/2014/main" id="{66FDD6F9-7974-D87D-E213-194A8A5FB2C9}"/>
              </a:ext>
            </a:extLst>
          </p:cNvPr>
          <p:cNvSpPr txBox="1"/>
          <p:nvPr/>
        </p:nvSpPr>
        <p:spPr>
          <a:xfrm>
            <a:off x="8948406" y="5153870"/>
            <a:ext cx="2681619" cy="338554"/>
          </a:xfrm>
          <a:prstGeom prst="rect">
            <a:avLst/>
          </a:prstGeom>
          <a:noFill/>
        </p:spPr>
        <p:txBody>
          <a:bodyPr wrap="square">
            <a:spAutoFit/>
          </a:bodyPr>
          <a:lstStyle>
            <a:defPPr>
              <a:defRPr lang="fr-FR"/>
            </a:defPPr>
            <a:lvl1pPr>
              <a:defRPr sz="1600" b="1" i="1">
                <a:solidFill>
                  <a:schemeClr val="tx2"/>
                </a:solidFill>
              </a:defRPr>
            </a:lvl1pPr>
          </a:lstStyle>
          <a:p>
            <a:r>
              <a:rPr lang="fr-FR" dirty="0"/>
              <a:t>— Terry, </a:t>
            </a:r>
            <a:r>
              <a:rPr lang="fr-FR" dirty="0" err="1"/>
              <a:t>Health</a:t>
            </a:r>
            <a:r>
              <a:rPr lang="fr-FR" dirty="0"/>
              <a:t> Provider</a:t>
            </a:r>
            <a:endParaRPr lang="en-GB" dirty="0"/>
          </a:p>
        </p:txBody>
      </p:sp>
      <p:pic>
        <p:nvPicPr>
          <p:cNvPr id="4" name="Image 10">
            <a:extLst>
              <a:ext uri="{FF2B5EF4-FFF2-40B4-BE49-F238E27FC236}">
                <a16:creationId xmlns:a16="http://schemas.microsoft.com/office/drawing/2014/main" id="{C4F5F48E-D3D2-D00A-44B7-BC22FF9DE5E0}"/>
              </a:ext>
            </a:extLst>
          </p:cNvPr>
          <p:cNvPicPr>
            <a:picLocks noChangeAspect="1"/>
          </p:cNvPicPr>
          <p:nvPr/>
        </p:nvPicPr>
        <p:blipFill rotWithShape="1">
          <a:blip r:embed="rId3">
            <a:extLst>
              <a:ext uri="{28A0092B-C50C-407E-A947-70E740481C1C}">
                <a14:useLocalDpi xmlns:a14="http://schemas.microsoft.com/office/drawing/2010/main" val="0"/>
              </a:ext>
            </a:extLst>
          </a:blip>
          <a:srcRect l="20664" r="10759"/>
          <a:stretch/>
        </p:blipFill>
        <p:spPr>
          <a:xfrm>
            <a:off x="1229607" y="1813498"/>
            <a:ext cx="4257586" cy="4140026"/>
          </a:xfrm>
          <a:prstGeom prst="roundRect">
            <a:avLst/>
          </a:prstGeom>
        </p:spPr>
      </p:pic>
      <p:sp>
        <p:nvSpPr>
          <p:cNvPr id="5" name="ZoneTexte 4">
            <a:extLst>
              <a:ext uri="{FF2B5EF4-FFF2-40B4-BE49-F238E27FC236}">
                <a16:creationId xmlns:a16="http://schemas.microsoft.com/office/drawing/2014/main" id="{C2D3045E-996B-C20C-AC77-1B4AF002EC77}"/>
              </a:ext>
            </a:extLst>
          </p:cNvPr>
          <p:cNvSpPr txBox="1"/>
          <p:nvPr/>
        </p:nvSpPr>
        <p:spPr>
          <a:xfrm>
            <a:off x="2875459" y="5749212"/>
            <a:ext cx="2728662" cy="408623"/>
          </a:xfrm>
          <a:prstGeom prst="roundRect">
            <a:avLst/>
          </a:prstGeom>
          <a:solidFill>
            <a:schemeClr val="accent1"/>
          </a:solidFill>
        </p:spPr>
        <p:txBody>
          <a:bodyPr wrap="square" rtlCol="0">
            <a:spAutoFit/>
          </a:bodyPr>
          <a:lstStyle/>
          <a:p>
            <a:r>
              <a:rPr lang="en-GB" dirty="0"/>
              <a:t>Windsor</a:t>
            </a:r>
          </a:p>
        </p:txBody>
      </p:sp>
      <p:pic>
        <p:nvPicPr>
          <p:cNvPr id="8" name="Graphic 7" descr="Open quotation mark with solid fill">
            <a:extLst>
              <a:ext uri="{FF2B5EF4-FFF2-40B4-BE49-F238E27FC236}">
                <a16:creationId xmlns:a16="http://schemas.microsoft.com/office/drawing/2014/main" id="{FDBA1216-56D8-EC6C-AE1D-9675A63161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048" y="2166526"/>
            <a:ext cx="914400" cy="914400"/>
          </a:xfrm>
          <a:prstGeom prst="rect">
            <a:avLst/>
          </a:prstGeom>
        </p:spPr>
      </p:pic>
    </p:spTree>
    <p:custDataLst>
      <p:tags r:id="rId1"/>
    </p:custDataLst>
    <p:extLst>
      <p:ext uri="{BB962C8B-B14F-4D97-AF65-F5344CB8AC3E}">
        <p14:creationId xmlns:p14="http://schemas.microsoft.com/office/powerpoint/2010/main" val="3579973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6FDD6F9-7974-D87D-E213-194A8A5FB2C9}"/>
              </a:ext>
            </a:extLst>
          </p:cNvPr>
          <p:cNvSpPr txBox="1"/>
          <p:nvPr/>
        </p:nvSpPr>
        <p:spPr>
          <a:xfrm>
            <a:off x="10210392" y="4482535"/>
            <a:ext cx="1295808" cy="338554"/>
          </a:xfrm>
          <a:prstGeom prst="rect">
            <a:avLst/>
          </a:prstGeom>
          <a:noFill/>
        </p:spPr>
        <p:txBody>
          <a:bodyPr wrap="square">
            <a:spAutoFit/>
          </a:bodyPr>
          <a:lstStyle>
            <a:defPPr>
              <a:defRPr lang="fr-FR"/>
            </a:defPPr>
            <a:lvl1pPr>
              <a:defRPr sz="1600" b="1" i="1">
                <a:solidFill>
                  <a:schemeClr val="tx2"/>
                </a:solidFill>
              </a:defRPr>
            </a:lvl1pPr>
          </a:lstStyle>
          <a:p>
            <a:r>
              <a:rPr lang="fr-FR" dirty="0"/>
              <a:t>— A nurse</a:t>
            </a:r>
            <a:endParaRPr lang="en-GB" dirty="0"/>
          </a:p>
        </p:txBody>
      </p:sp>
      <p:sp>
        <p:nvSpPr>
          <p:cNvPr id="10" name="Title 9">
            <a:extLst>
              <a:ext uri="{FF2B5EF4-FFF2-40B4-BE49-F238E27FC236}">
                <a16:creationId xmlns:a16="http://schemas.microsoft.com/office/drawing/2014/main" id="{514694C9-954B-D53A-8EF9-889694AAD79A}"/>
              </a:ext>
            </a:extLst>
          </p:cNvPr>
          <p:cNvSpPr>
            <a:spLocks noGrp="1"/>
          </p:cNvSpPr>
          <p:nvPr>
            <p:ph type="title"/>
          </p:nvPr>
        </p:nvSpPr>
        <p:spPr>
          <a:xfrm>
            <a:off x="838200" y="365125"/>
            <a:ext cx="11244594" cy="1325563"/>
          </a:xfrm>
        </p:spPr>
        <p:txBody>
          <a:bodyPr/>
          <a:lstStyle/>
          <a:p>
            <a:r>
              <a:rPr lang="en-US" dirty="0">
                <a:solidFill>
                  <a:schemeClr val="tx2"/>
                </a:solidFill>
              </a:rPr>
              <a:t>POSITIVE IMPACTS FOR CLIENTS AND PROVIDERS</a:t>
            </a:r>
            <a:endParaRPr lang="en-CA" dirty="0">
              <a:solidFill>
                <a:schemeClr val="tx2"/>
              </a:solidFill>
            </a:endParaRPr>
          </a:p>
        </p:txBody>
      </p:sp>
      <p:sp>
        <p:nvSpPr>
          <p:cNvPr id="3" name="Content Placeholder 2">
            <a:extLst>
              <a:ext uri="{FF2B5EF4-FFF2-40B4-BE49-F238E27FC236}">
                <a16:creationId xmlns:a16="http://schemas.microsoft.com/office/drawing/2014/main" id="{60EBDBC2-5E0C-63A8-80B8-C04C96EBAB0C}"/>
              </a:ext>
            </a:extLst>
          </p:cNvPr>
          <p:cNvSpPr>
            <a:spLocks noGrp="1"/>
          </p:cNvSpPr>
          <p:nvPr>
            <p:ph sz="quarter" idx="10"/>
          </p:nvPr>
        </p:nvSpPr>
        <p:spPr>
          <a:xfrm>
            <a:off x="6553201" y="3183286"/>
            <a:ext cx="4800600" cy="1268619"/>
          </a:xfrm>
        </p:spPr>
        <p:txBody>
          <a:bodyPr>
            <a:normAutofit/>
          </a:bodyPr>
          <a:lstStyle/>
          <a:p>
            <a:r>
              <a:rPr lang="en-US" dirty="0"/>
              <a:t>For 6 months I resisted asking the questions [about loneliness and wellbeing] to the client, thinking it would take too long. When I finally did it, it took no more than a minute!</a:t>
            </a:r>
            <a:endParaRPr lang="en-CA" dirty="0"/>
          </a:p>
        </p:txBody>
      </p:sp>
      <p:pic>
        <p:nvPicPr>
          <p:cNvPr id="5" name="Graphic 4" descr="Open quotation mark with solid fill">
            <a:extLst>
              <a:ext uri="{FF2B5EF4-FFF2-40B4-BE49-F238E27FC236}">
                <a16:creationId xmlns:a16="http://schemas.microsoft.com/office/drawing/2014/main" id="{C95F0641-22E3-A045-FE60-EF15B1AB9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1048" y="2823661"/>
            <a:ext cx="914400" cy="914400"/>
          </a:xfrm>
          <a:prstGeom prst="rect">
            <a:avLst/>
          </a:prstGeom>
        </p:spPr>
      </p:pic>
      <p:pic>
        <p:nvPicPr>
          <p:cNvPr id="13" name="Image 10">
            <a:extLst>
              <a:ext uri="{FF2B5EF4-FFF2-40B4-BE49-F238E27FC236}">
                <a16:creationId xmlns:a16="http://schemas.microsoft.com/office/drawing/2014/main" id="{593787DA-AC93-4B94-67AF-43A5042ADB86}"/>
              </a:ext>
            </a:extLst>
          </p:cNvPr>
          <p:cNvPicPr>
            <a:picLocks noChangeAspect="1"/>
          </p:cNvPicPr>
          <p:nvPr/>
        </p:nvPicPr>
        <p:blipFill>
          <a:blip r:embed="rId5">
            <a:extLst>
              <a:ext uri="{28A0092B-C50C-407E-A947-70E740481C1C}">
                <a14:useLocalDpi xmlns:a14="http://schemas.microsoft.com/office/drawing/2010/main" val="0"/>
              </a:ext>
            </a:extLst>
          </a:blip>
          <a:srcRect l="20334" r="20334"/>
          <a:stretch/>
        </p:blipFill>
        <p:spPr>
          <a:xfrm>
            <a:off x="924181" y="1690688"/>
            <a:ext cx="4020610" cy="4520625"/>
          </a:xfrm>
          <a:prstGeom prst="roundRect">
            <a:avLst/>
          </a:prstGeom>
        </p:spPr>
      </p:pic>
      <p:sp>
        <p:nvSpPr>
          <p:cNvPr id="14" name="ZoneTexte 4">
            <a:extLst>
              <a:ext uri="{FF2B5EF4-FFF2-40B4-BE49-F238E27FC236}">
                <a16:creationId xmlns:a16="http://schemas.microsoft.com/office/drawing/2014/main" id="{905E259D-F59C-6F93-8619-022FC288DE46}"/>
              </a:ext>
            </a:extLst>
          </p:cNvPr>
          <p:cNvSpPr txBox="1"/>
          <p:nvPr/>
        </p:nvSpPr>
        <p:spPr>
          <a:xfrm>
            <a:off x="2758531" y="5721203"/>
            <a:ext cx="2728662" cy="408623"/>
          </a:xfrm>
          <a:prstGeom prst="roundRect">
            <a:avLst/>
          </a:prstGeom>
          <a:solidFill>
            <a:schemeClr val="accent1"/>
          </a:solidFill>
        </p:spPr>
        <p:txBody>
          <a:bodyPr wrap="square" rtlCol="0">
            <a:spAutoFit/>
          </a:bodyPr>
          <a:lstStyle/>
          <a:p>
            <a:r>
              <a:rPr lang="en-GB" dirty="0"/>
              <a:t>A nurse</a:t>
            </a:r>
          </a:p>
        </p:txBody>
      </p:sp>
    </p:spTree>
    <p:custDataLst>
      <p:tags r:id="rId1"/>
    </p:custDataLst>
    <p:extLst>
      <p:ext uri="{BB962C8B-B14F-4D97-AF65-F5344CB8AC3E}">
        <p14:creationId xmlns:p14="http://schemas.microsoft.com/office/powerpoint/2010/main" val="242451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3D31C-9EAF-006D-D0D0-6706C8E385D3}"/>
              </a:ext>
            </a:extLst>
          </p:cNvPr>
          <p:cNvSpPr/>
          <p:nvPr/>
        </p:nvSpPr>
        <p:spPr>
          <a:xfrm>
            <a:off x="-1677971" y="-326796"/>
            <a:ext cx="7605246" cy="7511592"/>
          </a:xfrm>
          <a:custGeom>
            <a:avLst/>
            <a:gdLst>
              <a:gd name="connsiteX0" fmla="*/ 420553 w 7488728"/>
              <a:gd name="connsiteY0" fmla="*/ 1541695 h 7244911"/>
              <a:gd name="connsiteX1" fmla="*/ 726924 w 7488728"/>
              <a:gd name="connsiteY1" fmla="*/ 353917 h 7244911"/>
              <a:gd name="connsiteX2" fmla="*/ 7146578 w 7488728"/>
              <a:gd name="connsiteY2" fmla="*/ 509460 h 7244911"/>
              <a:gd name="connsiteX3" fmla="*/ 6599823 w 7488728"/>
              <a:gd name="connsiteY3" fmla="*/ 5977006 h 7244911"/>
              <a:gd name="connsiteX4" fmla="*/ 6524409 w 7488728"/>
              <a:gd name="connsiteY4" fmla="*/ 7244911 h 7244911"/>
              <a:gd name="connsiteX0" fmla="*/ 420553 w 7488728"/>
              <a:gd name="connsiteY0" fmla="*/ 1541695 h 7108222"/>
              <a:gd name="connsiteX1" fmla="*/ 726924 w 7488728"/>
              <a:gd name="connsiteY1" fmla="*/ 353917 h 7108222"/>
              <a:gd name="connsiteX2" fmla="*/ 7146578 w 7488728"/>
              <a:gd name="connsiteY2" fmla="*/ 509460 h 7108222"/>
              <a:gd name="connsiteX3" fmla="*/ 6599823 w 7488728"/>
              <a:gd name="connsiteY3" fmla="*/ 5977006 h 7108222"/>
              <a:gd name="connsiteX4" fmla="*/ 4983126 w 7488728"/>
              <a:gd name="connsiteY4" fmla="*/ 7108222 h 7108222"/>
              <a:gd name="connsiteX0" fmla="*/ 420553 w 7488728"/>
              <a:gd name="connsiteY0" fmla="*/ 1541695 h 6900832"/>
              <a:gd name="connsiteX1" fmla="*/ 726924 w 7488728"/>
              <a:gd name="connsiteY1" fmla="*/ 353917 h 6900832"/>
              <a:gd name="connsiteX2" fmla="*/ 7146578 w 7488728"/>
              <a:gd name="connsiteY2" fmla="*/ 509460 h 6900832"/>
              <a:gd name="connsiteX3" fmla="*/ 6599823 w 7488728"/>
              <a:gd name="connsiteY3" fmla="*/ 5977006 h 6900832"/>
              <a:gd name="connsiteX4" fmla="*/ 161316 w 7488728"/>
              <a:gd name="connsiteY4" fmla="*/ 6900832 h 6900832"/>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446143"/>
              <a:gd name="connsiteY0" fmla="*/ 1561212 h 6932057"/>
              <a:gd name="connsiteX1" fmla="*/ 726924 w 7446143"/>
              <a:gd name="connsiteY1" fmla="*/ 373434 h 6932057"/>
              <a:gd name="connsiteX2" fmla="*/ 7146578 w 7446143"/>
              <a:gd name="connsiteY2" fmla="*/ 528977 h 6932057"/>
              <a:gd name="connsiteX3" fmla="*/ 6401860 w 7446143"/>
              <a:gd name="connsiteY3" fmla="*/ 6269901 h 6932057"/>
              <a:gd name="connsiteX4" fmla="*/ 161316 w 7446143"/>
              <a:gd name="connsiteY4" fmla="*/ 6920349 h 6932057"/>
              <a:gd name="connsiteX0" fmla="*/ 471340 w 7496930"/>
              <a:gd name="connsiteY0" fmla="*/ 1561212 h 7401116"/>
              <a:gd name="connsiteX1" fmla="*/ 777711 w 7496930"/>
              <a:gd name="connsiteY1" fmla="*/ 373434 h 7401116"/>
              <a:gd name="connsiteX2" fmla="*/ 7197365 w 7496930"/>
              <a:gd name="connsiteY2" fmla="*/ 528977 h 7401116"/>
              <a:gd name="connsiteX3" fmla="*/ 6452647 w 7496930"/>
              <a:gd name="connsiteY3" fmla="*/ 6269901 h 7401116"/>
              <a:gd name="connsiteX4" fmla="*/ 0 w 7496930"/>
              <a:gd name="connsiteY4" fmla="*/ 7401116 h 7401116"/>
              <a:gd name="connsiteX0" fmla="*/ 471340 w 7520527"/>
              <a:gd name="connsiteY0" fmla="*/ 1561212 h 7401116"/>
              <a:gd name="connsiteX1" fmla="*/ 777711 w 7520527"/>
              <a:gd name="connsiteY1" fmla="*/ 373434 h 7401116"/>
              <a:gd name="connsiteX2" fmla="*/ 7197365 w 7520527"/>
              <a:gd name="connsiteY2" fmla="*/ 528977 h 7401116"/>
              <a:gd name="connsiteX3" fmla="*/ 6452647 w 7520527"/>
              <a:gd name="connsiteY3" fmla="*/ 6269901 h 7401116"/>
              <a:gd name="connsiteX4" fmla="*/ 0 w 7520527"/>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511592"/>
              <a:gd name="connsiteX1" fmla="*/ 777711 w 7605246"/>
              <a:gd name="connsiteY1" fmla="*/ 373434 h 7511592"/>
              <a:gd name="connsiteX2" fmla="*/ 7197365 w 7605246"/>
              <a:gd name="connsiteY2" fmla="*/ 528977 h 7511592"/>
              <a:gd name="connsiteX3" fmla="*/ 6452647 w 7605246"/>
              <a:gd name="connsiteY3" fmla="*/ 6269901 h 7511592"/>
              <a:gd name="connsiteX4" fmla="*/ 0 w 7605246"/>
              <a:gd name="connsiteY4" fmla="*/ 7401116 h 751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246" h="7511592">
                <a:moveTo>
                  <a:pt x="471340" y="1561212"/>
                </a:moveTo>
                <a:cubicBezTo>
                  <a:pt x="64023" y="1053342"/>
                  <a:pt x="-343293" y="545473"/>
                  <a:pt x="777711" y="373434"/>
                </a:cubicBezTo>
                <a:cubicBezTo>
                  <a:pt x="1898715" y="201395"/>
                  <a:pt x="6251542" y="-453767"/>
                  <a:pt x="7197365" y="528977"/>
                </a:cubicBezTo>
                <a:cubicBezTo>
                  <a:pt x="8143188" y="1511721"/>
                  <a:pt x="7253926" y="3997256"/>
                  <a:pt x="6452647" y="6269901"/>
                </a:cubicBezTo>
                <a:cubicBezTo>
                  <a:pt x="5217736" y="8297450"/>
                  <a:pt x="1046375" y="7176444"/>
                  <a:pt x="0" y="7401116"/>
                </a:cubicBezTo>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8F508B42-7267-3EE4-D860-B1987A6EC1F5}"/>
              </a:ext>
            </a:extLst>
          </p:cNvPr>
          <p:cNvSpPr/>
          <p:nvPr/>
        </p:nvSpPr>
        <p:spPr>
          <a:xfrm>
            <a:off x="-3274844" y="1574529"/>
            <a:ext cx="8762037" cy="60976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ZoneTexte 3">
            <a:extLst>
              <a:ext uri="{FF2B5EF4-FFF2-40B4-BE49-F238E27FC236}">
                <a16:creationId xmlns:a16="http://schemas.microsoft.com/office/drawing/2014/main" id="{6720C937-101A-347C-C758-FC684D8EFD71}"/>
              </a:ext>
            </a:extLst>
          </p:cNvPr>
          <p:cNvSpPr txBox="1"/>
          <p:nvPr/>
        </p:nvSpPr>
        <p:spPr>
          <a:xfrm>
            <a:off x="6553200" y="2779674"/>
            <a:ext cx="5141226" cy="2862322"/>
          </a:xfrm>
          <a:prstGeom prst="rect">
            <a:avLst/>
          </a:prstGeom>
          <a:noFill/>
        </p:spPr>
        <p:txBody>
          <a:bodyPr wrap="square">
            <a:spAutoFit/>
          </a:bodyPr>
          <a:lstStyle/>
          <a:p>
            <a:r>
              <a:rPr lang="en-US" sz="2000" b="0" i="0" dirty="0">
                <a:solidFill>
                  <a:schemeClr val="tx2"/>
                </a:solidFill>
                <a:effectLst/>
              </a:rPr>
              <a:t>I appreciated the kindness of people and realizing that there are nice people in this world. It’s just a matter of finding them.  Another lady I know, she’s in her eighties, and she lost her husband about a year ago. She is very lonely. That’s why I encouraged her to go to Life After Fifty. Like me, she needed the initial push to go, but I think once she goes, she’ll enjoy it.</a:t>
            </a:r>
            <a:endParaRPr lang="en-GB" sz="2000" dirty="0">
              <a:solidFill>
                <a:schemeClr val="tx2"/>
              </a:solidFill>
            </a:endParaRPr>
          </a:p>
        </p:txBody>
      </p:sp>
      <p:sp>
        <p:nvSpPr>
          <p:cNvPr id="8" name="ZoneTexte 7">
            <a:extLst>
              <a:ext uri="{FF2B5EF4-FFF2-40B4-BE49-F238E27FC236}">
                <a16:creationId xmlns:a16="http://schemas.microsoft.com/office/drawing/2014/main" id="{88465739-CB4C-C9EA-6176-14665A36AA37}"/>
              </a:ext>
            </a:extLst>
          </p:cNvPr>
          <p:cNvSpPr txBox="1"/>
          <p:nvPr/>
        </p:nvSpPr>
        <p:spPr>
          <a:xfrm>
            <a:off x="7490279" y="5517697"/>
            <a:ext cx="5718236" cy="338554"/>
          </a:xfrm>
          <a:prstGeom prst="rect">
            <a:avLst/>
          </a:prstGeom>
          <a:noFill/>
        </p:spPr>
        <p:txBody>
          <a:bodyPr wrap="square">
            <a:spAutoFit/>
          </a:bodyPr>
          <a:lstStyle/>
          <a:p>
            <a:r>
              <a:rPr lang="fr-FR" sz="1600" b="1" i="1" dirty="0">
                <a:solidFill>
                  <a:schemeClr val="tx2"/>
                </a:solidFill>
              </a:rPr>
              <a:t>—</a:t>
            </a:r>
            <a:r>
              <a:rPr lang="fr-FR" sz="1600" b="1" i="1" dirty="0">
                <a:solidFill>
                  <a:schemeClr val="tx2"/>
                </a:solidFill>
                <a:effectLst/>
              </a:rPr>
              <a:t> Linda, Links2Wellbeing Project Participant</a:t>
            </a:r>
            <a:endParaRPr lang="en-GB" sz="1600" i="1" dirty="0">
              <a:solidFill>
                <a:schemeClr val="tx2"/>
              </a:solidFill>
            </a:endParaRPr>
          </a:p>
        </p:txBody>
      </p:sp>
      <p:pic>
        <p:nvPicPr>
          <p:cNvPr id="11" name="Image 10" descr="Une image contenant chaussures, habits, personne, sol&#10;&#10;Description générée automatiquement">
            <a:extLst>
              <a:ext uri="{FF2B5EF4-FFF2-40B4-BE49-F238E27FC236}">
                <a16:creationId xmlns:a16="http://schemas.microsoft.com/office/drawing/2014/main" id="{19EF4C28-F824-7E25-F32B-14B9BCD88A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920"/>
          <a:stretch/>
        </p:blipFill>
        <p:spPr>
          <a:xfrm>
            <a:off x="1454941" y="1850603"/>
            <a:ext cx="3308925" cy="4520625"/>
          </a:xfrm>
          <a:prstGeom prst="roundRect">
            <a:avLst/>
          </a:prstGeom>
        </p:spPr>
      </p:pic>
      <p:sp>
        <p:nvSpPr>
          <p:cNvPr id="5" name="ZoneTexte 4">
            <a:extLst>
              <a:ext uri="{FF2B5EF4-FFF2-40B4-BE49-F238E27FC236}">
                <a16:creationId xmlns:a16="http://schemas.microsoft.com/office/drawing/2014/main" id="{BB868C75-E951-B05D-B2AC-0330154429FF}"/>
              </a:ext>
            </a:extLst>
          </p:cNvPr>
          <p:cNvSpPr txBox="1"/>
          <p:nvPr/>
        </p:nvSpPr>
        <p:spPr>
          <a:xfrm>
            <a:off x="2758531" y="5721203"/>
            <a:ext cx="2728662" cy="408623"/>
          </a:xfrm>
          <a:prstGeom prst="roundRect">
            <a:avLst/>
          </a:prstGeom>
          <a:solidFill>
            <a:schemeClr val="accent1"/>
          </a:solidFill>
        </p:spPr>
        <p:txBody>
          <a:bodyPr wrap="square" rtlCol="0">
            <a:spAutoFit/>
          </a:bodyPr>
          <a:lstStyle/>
          <a:p>
            <a:r>
              <a:rPr lang="en-GB" dirty="0"/>
              <a:t>Seaway Valley CHC</a:t>
            </a:r>
          </a:p>
        </p:txBody>
      </p:sp>
      <p:sp>
        <p:nvSpPr>
          <p:cNvPr id="9" name="Titre 1">
            <a:extLst>
              <a:ext uri="{FF2B5EF4-FFF2-40B4-BE49-F238E27FC236}">
                <a16:creationId xmlns:a16="http://schemas.microsoft.com/office/drawing/2014/main" id="{FA21A419-8813-C407-B0E7-EEAD25033781}"/>
              </a:ext>
            </a:extLst>
          </p:cNvPr>
          <p:cNvSpPr>
            <a:spLocks noGrp="1"/>
          </p:cNvSpPr>
          <p:nvPr>
            <p:ph type="title"/>
          </p:nvPr>
        </p:nvSpPr>
        <p:spPr>
          <a:xfrm>
            <a:off x="838200" y="365125"/>
            <a:ext cx="11606442" cy="1325563"/>
          </a:xfrm>
        </p:spPr>
        <p:txBody>
          <a:bodyPr vert="horz" lIns="91440" tIns="45720" rIns="91440" bIns="45720" rtlCol="0" anchor="ctr">
            <a:normAutofit/>
          </a:bodyPr>
          <a:lstStyle/>
          <a:p>
            <a:r>
              <a:rPr lang="en-US" b="1" dirty="0"/>
              <a:t>POSITIVE IMPACTS FOR CLIENTS AND PROVIDERS</a:t>
            </a:r>
            <a:endParaRPr lang="en-GB" b="1" dirty="0"/>
          </a:p>
        </p:txBody>
      </p:sp>
      <p:pic>
        <p:nvPicPr>
          <p:cNvPr id="12" name="Graphic 11" descr="Open quotation mark with solid fill">
            <a:extLst>
              <a:ext uri="{FF2B5EF4-FFF2-40B4-BE49-F238E27FC236}">
                <a16:creationId xmlns:a16="http://schemas.microsoft.com/office/drawing/2014/main" id="{ED48D19F-554F-AC31-012E-2D7222EF11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1048" y="2192867"/>
            <a:ext cx="914400" cy="914400"/>
          </a:xfrm>
          <a:prstGeom prst="rect">
            <a:avLst/>
          </a:prstGeom>
        </p:spPr>
      </p:pic>
      <p:sp>
        <p:nvSpPr>
          <p:cNvPr id="13" name="Freeform: Shape 12">
            <a:extLst>
              <a:ext uri="{FF2B5EF4-FFF2-40B4-BE49-F238E27FC236}">
                <a16:creationId xmlns:a16="http://schemas.microsoft.com/office/drawing/2014/main" id="{C36CA89C-E52F-7005-BFEF-95A0A0DEDD15}"/>
              </a:ext>
            </a:extLst>
          </p:cNvPr>
          <p:cNvSpPr/>
          <p:nvPr/>
        </p:nvSpPr>
        <p:spPr>
          <a:xfrm>
            <a:off x="9187984" y="-372579"/>
            <a:ext cx="4020531" cy="3152253"/>
          </a:xfrm>
          <a:custGeom>
            <a:avLst/>
            <a:gdLst>
              <a:gd name="connsiteX0" fmla="*/ 0 w 4020531"/>
              <a:gd name="connsiteY0" fmla="*/ 0 h 3152253"/>
              <a:gd name="connsiteX1" fmla="*/ 1054705 w 4020531"/>
              <a:gd name="connsiteY1" fmla="*/ 401562 h 3152253"/>
              <a:gd name="connsiteX2" fmla="*/ 3048000 w 4020531"/>
              <a:gd name="connsiteY2" fmla="*/ 1407885 h 3152253"/>
              <a:gd name="connsiteX3" fmla="*/ 3546324 w 4020531"/>
              <a:gd name="connsiteY3" fmla="*/ 3139923 h 3152253"/>
              <a:gd name="connsiteX4" fmla="*/ 4020457 w 4020531"/>
              <a:gd name="connsiteY4" fmla="*/ 449942 h 315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531" h="3152253">
                <a:moveTo>
                  <a:pt x="0" y="0"/>
                </a:moveTo>
                <a:cubicBezTo>
                  <a:pt x="273352" y="83457"/>
                  <a:pt x="546705" y="166915"/>
                  <a:pt x="1054705" y="401562"/>
                </a:cubicBezTo>
                <a:cubicBezTo>
                  <a:pt x="1562705" y="636209"/>
                  <a:pt x="2632730" y="951492"/>
                  <a:pt x="3048000" y="1407885"/>
                </a:cubicBezTo>
                <a:cubicBezTo>
                  <a:pt x="3463270" y="1864279"/>
                  <a:pt x="3384248" y="3299580"/>
                  <a:pt x="3546324" y="3139923"/>
                </a:cubicBezTo>
                <a:cubicBezTo>
                  <a:pt x="3708400" y="2980266"/>
                  <a:pt x="4026101" y="985358"/>
                  <a:pt x="4020457" y="44994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2"/>
    </p:custDataLst>
    <p:extLst>
      <p:ext uri="{BB962C8B-B14F-4D97-AF65-F5344CB8AC3E}">
        <p14:creationId xmlns:p14="http://schemas.microsoft.com/office/powerpoint/2010/main" val="6249528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2C2504ED-333B-977F-030B-0CCB3260DF7F}"/>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7" name="Oval 6">
            <a:extLst>
              <a:ext uri="{FF2B5EF4-FFF2-40B4-BE49-F238E27FC236}">
                <a16:creationId xmlns:a16="http://schemas.microsoft.com/office/drawing/2014/main" id="{85FFDA27-7778-27FC-A089-EBEC289DCEF2}"/>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8" name="Titre 1">
            <a:extLst>
              <a:ext uri="{FF2B5EF4-FFF2-40B4-BE49-F238E27FC236}">
                <a16:creationId xmlns:a16="http://schemas.microsoft.com/office/drawing/2014/main" id="{2BC2AB50-20E6-1A61-AD8E-F388E5B4DFEB}"/>
              </a:ext>
            </a:extLst>
          </p:cNvPr>
          <p:cNvSpPr txBox="1">
            <a:spLocks/>
          </p:cNvSpPr>
          <p:nvPr/>
        </p:nvSpPr>
        <p:spPr>
          <a:xfrm>
            <a:off x="4204950" y="2485011"/>
            <a:ext cx="3669877" cy="1520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tx1">
                    <a:lumMod val="65000"/>
                    <a:lumOff val="35000"/>
                  </a:schemeClr>
                </a:solidFill>
                <a:latin typeface="+mj-lt"/>
                <a:ea typeface="+mj-ea"/>
                <a:cs typeface="+mj-cs"/>
              </a:defRPr>
            </a:lvl1pPr>
          </a:lstStyle>
          <a:p>
            <a:r>
              <a:rPr lang="fr-FR" sz="3200" b="1" i="0" dirty="0">
                <a:solidFill>
                  <a:schemeClr val="tx1">
                    <a:lumMod val="65000"/>
                    <a:lumOff val="35000"/>
                  </a:schemeClr>
                </a:solidFill>
              </a:rPr>
              <a:t>An Example of a Provider-Client Conversation</a:t>
            </a:r>
            <a:endParaRPr lang="en-GB" sz="3200" b="1" dirty="0"/>
          </a:p>
        </p:txBody>
      </p:sp>
      <p:sp>
        <p:nvSpPr>
          <p:cNvPr id="9" name="ZoneTexte 4">
            <a:extLst>
              <a:ext uri="{FF2B5EF4-FFF2-40B4-BE49-F238E27FC236}">
                <a16:creationId xmlns:a16="http://schemas.microsoft.com/office/drawing/2014/main" id="{7B1D5B7F-F7D2-0F03-F2B5-C0150C53E04B}"/>
              </a:ext>
            </a:extLst>
          </p:cNvPr>
          <p:cNvSpPr txBox="1"/>
          <p:nvPr/>
        </p:nvSpPr>
        <p:spPr>
          <a:xfrm>
            <a:off x="5815452" y="4199281"/>
            <a:ext cx="1733910" cy="369332"/>
          </a:xfrm>
          <a:prstGeom prst="rect">
            <a:avLst/>
          </a:prstGeom>
          <a:noFill/>
        </p:spPr>
        <p:txBody>
          <a:bodyPr wrap="square" rtlCol="0">
            <a:spAutoFit/>
          </a:bodyPr>
          <a:lstStyle/>
          <a:p>
            <a:r>
              <a:rPr lang="en-GB" dirty="0">
                <a:solidFill>
                  <a:srgbClr val="595959"/>
                </a:solidFill>
              </a:rPr>
              <a:t>3 min</a:t>
            </a:r>
          </a:p>
        </p:txBody>
      </p:sp>
      <p:pic>
        <p:nvPicPr>
          <p:cNvPr id="10" name="Graphic 9" descr="Hourglass 30% with solid fill">
            <a:extLst>
              <a:ext uri="{FF2B5EF4-FFF2-40B4-BE49-F238E27FC236}">
                <a16:creationId xmlns:a16="http://schemas.microsoft.com/office/drawing/2014/main" id="{18F01CAE-6F98-A5A9-D218-05C46B9355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2" y="4129834"/>
            <a:ext cx="395746" cy="395746"/>
          </a:xfrm>
          <a:prstGeom prst="rect">
            <a:avLst/>
          </a:prstGeom>
        </p:spPr>
      </p:pic>
    </p:spTree>
    <p:custDataLst>
      <p:tags r:id="rId1"/>
    </p:custDataLst>
    <p:extLst>
      <p:ext uri="{BB962C8B-B14F-4D97-AF65-F5344CB8AC3E}">
        <p14:creationId xmlns:p14="http://schemas.microsoft.com/office/powerpoint/2010/main" val="359055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1/7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349623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3426132"/>
            <a:ext cx="4162346" cy="1077218"/>
          </a:xfrm>
          <a:prstGeom prst="rect">
            <a:avLst/>
          </a:prstGeom>
          <a:noFill/>
        </p:spPr>
        <p:txBody>
          <a:bodyPr wrap="square">
            <a:spAutoFit/>
          </a:bodyPr>
          <a:lstStyle/>
          <a:p>
            <a:pPr algn="r"/>
            <a:r>
              <a:rPr lang="en-US" sz="1600" b="0" i="0" u="none" strike="noStrike" dirty="0">
                <a:solidFill>
                  <a:srgbClr val="000000"/>
                </a:solidFill>
                <a:effectLst/>
                <a:latin typeface="Arial" panose="020B0604020202020204" pitchFamily="34" charset="0"/>
              </a:rPr>
              <a:t>Yes, I’m here because I’ve been feeling really stressed lately. I’m having trouble sleeping and concentrating, and it’s starting to affect my work and personal life.</a:t>
            </a:r>
            <a:endParaRPr lang="en-GB" sz="1600" dirty="0"/>
          </a:p>
        </p:txBody>
      </p:sp>
      <p:sp>
        <p:nvSpPr>
          <p:cNvPr id="4" name="TextBox 3">
            <a:extLst>
              <a:ext uri="{FF2B5EF4-FFF2-40B4-BE49-F238E27FC236}">
                <a16:creationId xmlns:a16="http://schemas.microsoft.com/office/drawing/2014/main" id="{40E1726D-3255-9B40-41A0-04A108FBAEB8}"/>
              </a:ext>
            </a:extLst>
          </p:cNvPr>
          <p:cNvSpPr txBox="1"/>
          <p:nvPr/>
        </p:nvSpPr>
        <p:spPr>
          <a:xfrm>
            <a:off x="3621886" y="1809408"/>
            <a:ext cx="5870905" cy="1077218"/>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Hello, and welcome to the XX CHC. My name is Dr. X, and I’m here to talk with you about your health and wellbeing. Can you tell me a little bit about why you’re here today?</a:t>
            </a:r>
            <a:endParaRPr lang="en-US" sz="1600" b="0" dirty="0">
              <a:effectLst/>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Tree>
    <p:custDataLst>
      <p:tags r:id="rId1"/>
    </p:custDataLst>
    <p:extLst>
      <p:ext uri="{BB962C8B-B14F-4D97-AF65-F5344CB8AC3E}">
        <p14:creationId xmlns:p14="http://schemas.microsoft.com/office/powerpoint/2010/main" val="71736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2/7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349623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3426132"/>
            <a:ext cx="4162346" cy="584775"/>
          </a:xfrm>
          <a:prstGeom prst="rect">
            <a:avLst/>
          </a:prstGeom>
          <a:noFill/>
        </p:spPr>
        <p:txBody>
          <a:bodyPr wrap="square">
            <a:spAutoFit/>
          </a:bodyPr>
          <a:lstStyle/>
          <a:p>
            <a:pPr algn="r"/>
            <a:r>
              <a:rPr lang="en-US" sz="1600" b="0" i="0" u="none" strike="noStrike" dirty="0">
                <a:solidFill>
                  <a:srgbClr val="000000"/>
                </a:solidFill>
                <a:effectLst/>
                <a:latin typeface="Arial" panose="020B0604020202020204" pitchFamily="34" charset="0"/>
              </a:rPr>
              <a:t>No, I haven’t. What is it? </a:t>
            </a:r>
          </a:p>
          <a:p>
            <a:pPr algn="r"/>
            <a:r>
              <a:rPr lang="en-US" sz="1600" b="0" i="0" u="none" strike="noStrike" dirty="0">
                <a:solidFill>
                  <a:srgbClr val="000000"/>
                </a:solidFill>
                <a:effectLst/>
                <a:latin typeface="Arial" panose="020B0604020202020204" pitchFamily="34" charset="0"/>
              </a:rPr>
              <a:t>And how can it help?</a:t>
            </a:r>
            <a:endParaRPr lang="en-GB" sz="1400" dirty="0"/>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E15D7CBE-B87F-3441-DD35-0DEDCE524077}"/>
              </a:ext>
            </a:extLst>
          </p:cNvPr>
          <p:cNvSpPr txBox="1"/>
          <p:nvPr/>
        </p:nvSpPr>
        <p:spPr>
          <a:xfrm>
            <a:off x="3621886" y="1809408"/>
            <a:ext cx="5870905" cy="1323439"/>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I’m sorry to hear that. We’ll definitely work on addressing those issues, but I also wanted to talk with you about the things that might be behind those feelings and ways to address them. Have you ever heard about a social prescription?</a:t>
            </a:r>
          </a:p>
        </p:txBody>
      </p:sp>
    </p:spTree>
    <p:custDataLst>
      <p:tags r:id="rId1"/>
    </p:custDataLst>
    <p:extLst>
      <p:ext uri="{BB962C8B-B14F-4D97-AF65-F5344CB8AC3E}">
        <p14:creationId xmlns:p14="http://schemas.microsoft.com/office/powerpoint/2010/main" val="421856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3/7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4570900"/>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4557352"/>
            <a:ext cx="4162346"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That makes sense. So what kind of social prescription would you recommend for me?</a:t>
            </a:r>
            <a:endParaRPr lang="en-US" sz="1400" dirty="0">
              <a:effectLst/>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382EE7EA-6B0C-53EC-3CDF-46371B26FD0A}"/>
              </a:ext>
            </a:extLst>
          </p:cNvPr>
          <p:cNvSpPr txBox="1"/>
          <p:nvPr/>
        </p:nvSpPr>
        <p:spPr>
          <a:xfrm>
            <a:off x="3621886" y="1809408"/>
            <a:ext cx="5870905" cy="2308324"/>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A social prescription is when we recommend activities or programs that can help improve your overall health and wellbeing instead of just prescribing medications to take care of the symptoms. These can be things like exercise classes, community events, or support groups. We know that health is not just about medical care, but also about the social and economic factors that affect our lives and the time we spend with others.</a:t>
            </a:r>
          </a:p>
        </p:txBody>
      </p:sp>
    </p:spTree>
    <p:custDataLst>
      <p:tags r:id="rId1"/>
    </p:custDataLst>
    <p:extLst>
      <p:ext uri="{BB962C8B-B14F-4D97-AF65-F5344CB8AC3E}">
        <p14:creationId xmlns:p14="http://schemas.microsoft.com/office/powerpoint/2010/main" val="161492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4/7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4712309"/>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4698761"/>
            <a:ext cx="4162346"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That sounds great. Thank you for suggesting that.</a:t>
            </a: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DDC9556D-5A35-F55A-CED0-12448008A4DE}"/>
              </a:ext>
            </a:extLst>
          </p:cNvPr>
          <p:cNvSpPr txBox="1"/>
          <p:nvPr/>
        </p:nvSpPr>
        <p:spPr>
          <a:xfrm>
            <a:off x="3621886" y="1809408"/>
            <a:ext cx="5870905" cy="2800767"/>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Well, based on our conversations so far, and your interest in the outdoors, I think it would be beneficial for you to connect with a local group of people that meet for walking and to enjoy nature, this could also help with your stress and anxiety but more importantly it will connect you with other people in your community. We have a few options that we can recommend, and we’ll make sure to choose one that is accessible and inclusive for you. We want to make sure that you feel comfortable and supported in this group.</a:t>
            </a:r>
          </a:p>
        </p:txBody>
      </p:sp>
    </p:spTree>
    <p:custDataLst>
      <p:tags r:id="rId1"/>
    </p:custDataLst>
    <p:extLst>
      <p:ext uri="{BB962C8B-B14F-4D97-AF65-F5344CB8AC3E}">
        <p14:creationId xmlns:p14="http://schemas.microsoft.com/office/powerpoint/2010/main" val="100977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26212199-4F51-6EBE-7FB5-E1CD146E26FD}"/>
              </a:ext>
            </a:extLst>
          </p:cNvPr>
          <p:cNvSpPr/>
          <p:nvPr/>
        </p:nvSpPr>
        <p:spPr>
          <a:xfrm>
            <a:off x="6660015" y="789482"/>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 name="Oval 10">
            <a:extLst>
              <a:ext uri="{FF2B5EF4-FFF2-40B4-BE49-F238E27FC236}">
                <a16:creationId xmlns:a16="http://schemas.microsoft.com/office/drawing/2014/main" id="{F9FDB9DB-E019-FD8C-CA1F-34D130F29C41}"/>
              </a:ext>
            </a:extLst>
          </p:cNvPr>
          <p:cNvSpPr/>
          <p:nvPr/>
        </p:nvSpPr>
        <p:spPr>
          <a:xfrm>
            <a:off x="6562165" y="977968"/>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2" name="Titre 1">
            <a:extLst>
              <a:ext uri="{FF2B5EF4-FFF2-40B4-BE49-F238E27FC236}">
                <a16:creationId xmlns:a16="http://schemas.microsoft.com/office/drawing/2014/main" id="{A9244806-6364-F76E-EC29-A715AF2682B5}"/>
              </a:ext>
            </a:extLst>
          </p:cNvPr>
          <p:cNvSpPr>
            <a:spLocks noGrp="1"/>
          </p:cNvSpPr>
          <p:nvPr>
            <p:ph type="ctrTitle"/>
          </p:nvPr>
        </p:nvSpPr>
        <p:spPr>
          <a:xfrm>
            <a:off x="7164048" y="2161957"/>
            <a:ext cx="3822115" cy="2387600"/>
          </a:xfrm>
        </p:spPr>
        <p:txBody>
          <a:bodyPr anchor="ctr">
            <a:normAutofit/>
          </a:bodyPr>
          <a:lstStyle/>
          <a:p>
            <a:r>
              <a:rPr lang="fr-FR" sz="3200" b="1" i="0" dirty="0">
                <a:solidFill>
                  <a:schemeClr val="tx1">
                    <a:lumMod val="65000"/>
                    <a:lumOff val="35000"/>
                  </a:schemeClr>
                </a:solidFill>
              </a:rPr>
              <a:t>Social </a:t>
            </a:r>
            <a:r>
              <a:rPr lang="fr-FR" sz="3200" b="1" i="0" dirty="0" err="1">
                <a:solidFill>
                  <a:schemeClr val="tx1">
                    <a:lumMod val="65000"/>
                    <a:lumOff val="35000"/>
                  </a:schemeClr>
                </a:solidFill>
              </a:rPr>
              <a:t>Prescribing</a:t>
            </a:r>
            <a:r>
              <a:rPr lang="fr-FR" sz="3200" b="1" i="0" dirty="0">
                <a:solidFill>
                  <a:schemeClr val="tx1">
                    <a:lumMod val="65000"/>
                    <a:lumOff val="35000"/>
                  </a:schemeClr>
                </a:solidFill>
              </a:rPr>
              <a:t> at [</a:t>
            </a:r>
            <a:r>
              <a:rPr lang="fr-FR" sz="3200" b="1" i="0" dirty="0" err="1">
                <a:solidFill>
                  <a:schemeClr val="tx1">
                    <a:lumMod val="65000"/>
                    <a:lumOff val="35000"/>
                  </a:schemeClr>
                </a:solidFill>
              </a:rPr>
              <a:t>name</a:t>
            </a:r>
            <a:r>
              <a:rPr lang="fr-FR" sz="3200" b="1" i="0" dirty="0">
                <a:solidFill>
                  <a:schemeClr val="tx1">
                    <a:lumMod val="65000"/>
                    <a:lumOff val="35000"/>
                  </a:schemeClr>
                </a:solidFill>
              </a:rPr>
              <a:t> of </a:t>
            </a:r>
            <a:r>
              <a:rPr lang="fr-FR" sz="3200" b="1" i="0" dirty="0" err="1">
                <a:solidFill>
                  <a:schemeClr val="tx1">
                    <a:lumMod val="65000"/>
                    <a:lumOff val="35000"/>
                  </a:schemeClr>
                </a:solidFill>
              </a:rPr>
              <a:t>your</a:t>
            </a:r>
            <a:r>
              <a:rPr lang="fr-FR" sz="3200" b="1" i="0" dirty="0">
                <a:solidFill>
                  <a:schemeClr val="tx1">
                    <a:lumMod val="65000"/>
                    <a:lumOff val="35000"/>
                  </a:schemeClr>
                </a:solidFill>
              </a:rPr>
              <a:t> </a:t>
            </a:r>
            <a:r>
              <a:rPr lang="fr-FR" sz="3200" b="1" i="0" dirty="0" err="1">
                <a:solidFill>
                  <a:schemeClr val="tx1">
                    <a:lumMod val="65000"/>
                    <a:lumOff val="35000"/>
                  </a:schemeClr>
                </a:solidFill>
              </a:rPr>
              <a:t>organization</a:t>
            </a:r>
            <a:r>
              <a:rPr lang="fr-FR" sz="3200" b="1" i="0" dirty="0">
                <a:solidFill>
                  <a:schemeClr val="tx1">
                    <a:lumMod val="65000"/>
                    <a:lumOff val="35000"/>
                  </a:schemeClr>
                </a:solidFill>
              </a:rPr>
              <a:t>]</a:t>
            </a:r>
            <a:endParaRPr lang="en-GB" sz="3200" b="1" dirty="0">
              <a:solidFill>
                <a:schemeClr val="tx1">
                  <a:lumMod val="65000"/>
                  <a:lumOff val="35000"/>
                </a:schemeClr>
              </a:solidFill>
            </a:endParaRPr>
          </a:p>
        </p:txBody>
      </p:sp>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3" name="Picture 42">
            <a:extLst>
              <a:ext uri="{FF2B5EF4-FFF2-40B4-BE49-F238E27FC236}">
                <a16:creationId xmlns:a16="http://schemas.microsoft.com/office/drawing/2014/main" id="{28499537-56CB-D90E-366A-D788E90FEC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8976" y="1157787"/>
            <a:ext cx="9256804" cy="5637518"/>
          </a:xfrm>
          <a:prstGeom prst="rect">
            <a:avLst/>
          </a:prstGeom>
        </p:spPr>
      </p:pic>
      <p:pic>
        <p:nvPicPr>
          <p:cNvPr id="4" name="Image 3" descr="Une image contenant noir, croquis, capture d’écran, art&#10;&#10;Description générée automatiquement">
            <a:extLst>
              <a:ext uri="{FF2B5EF4-FFF2-40B4-BE49-F238E27FC236}">
                <a16:creationId xmlns:a16="http://schemas.microsoft.com/office/drawing/2014/main" id="{81AF33A9-DE21-E4A5-6CEA-3360E2C074E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51987" y="6063684"/>
            <a:ext cx="1184861" cy="621330"/>
          </a:xfrm>
          <a:prstGeom prst="rect">
            <a:avLst/>
          </a:prstGeom>
        </p:spPr>
      </p:pic>
      <p:sp>
        <p:nvSpPr>
          <p:cNvPr id="6" name="ZoneTexte 5">
            <a:extLst>
              <a:ext uri="{FF2B5EF4-FFF2-40B4-BE49-F238E27FC236}">
                <a16:creationId xmlns:a16="http://schemas.microsoft.com/office/drawing/2014/main" id="{61FC919F-9BC1-19F9-B0D4-117877E92238}"/>
              </a:ext>
            </a:extLst>
          </p:cNvPr>
          <p:cNvSpPr txBox="1"/>
          <p:nvPr/>
        </p:nvSpPr>
        <p:spPr>
          <a:xfrm>
            <a:off x="10101532" y="6305909"/>
            <a:ext cx="1733910" cy="369332"/>
          </a:xfrm>
          <a:prstGeom prst="rect">
            <a:avLst/>
          </a:prstGeom>
          <a:noFill/>
        </p:spPr>
        <p:txBody>
          <a:bodyPr wrap="square" rtlCol="0">
            <a:spAutoFit/>
          </a:bodyPr>
          <a:lstStyle/>
          <a:p>
            <a:r>
              <a:rPr lang="en-GB" dirty="0"/>
              <a:t>Duration: 2 min</a:t>
            </a:r>
          </a:p>
        </p:txBody>
      </p:sp>
    </p:spTree>
    <p:custDataLst>
      <p:tags r:id="rId1"/>
    </p:custDataLst>
    <p:extLst>
      <p:ext uri="{BB962C8B-B14F-4D97-AF65-F5344CB8AC3E}">
        <p14:creationId xmlns:p14="http://schemas.microsoft.com/office/powerpoint/2010/main" val="122163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5/7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501396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5000417"/>
            <a:ext cx="4162346"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I don’t have a car, but I can take public transportation.</a:t>
            </a:r>
            <a:endParaRPr lang="en-US" sz="1400" b="0" i="0" u="none" strike="noStrike" dirty="0">
              <a:solidFill>
                <a:srgbClr val="000000"/>
              </a:solidFill>
              <a:effectLst/>
              <a:latin typeface="Arial" panose="020B0604020202020204" pitchFamily="34" charset="0"/>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405BADBD-F6AD-4D6B-4EE7-29000DE89706}"/>
              </a:ext>
            </a:extLst>
          </p:cNvPr>
          <p:cNvSpPr txBox="1"/>
          <p:nvPr/>
        </p:nvSpPr>
        <p:spPr>
          <a:xfrm>
            <a:off x="3621886" y="1809408"/>
            <a:ext cx="5870905" cy="3046988"/>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Of course. And just to make sure that you would be able to participate fully, we’ll also take into account any social or economic factors that might affect your ability to participate in the group. For example, we’ll make sure that it’s located in a place that is easy for you to get to, and that the cost is affordable for you. We want to make sure that it is something that can easily fit into your life. Are there any other concerns you might have about accessing the support group we recommend? For example, is there a language barrier, or do you have any physical limitations that might make it difficult to attend?</a:t>
            </a:r>
          </a:p>
        </p:txBody>
      </p:sp>
    </p:spTree>
    <p:custDataLst>
      <p:tags r:id="rId1"/>
    </p:custDataLst>
    <p:extLst>
      <p:ext uri="{BB962C8B-B14F-4D97-AF65-F5344CB8AC3E}">
        <p14:creationId xmlns:p14="http://schemas.microsoft.com/office/powerpoint/2010/main" val="24586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6/7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409956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157221" y="4086017"/>
            <a:ext cx="4339535"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No, that’s all. Thank you for asking these questions and for taking the time to help me.</a:t>
            </a:r>
            <a:endParaRPr lang="en-US" sz="1400" dirty="0">
              <a:effectLst/>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8" name="TextBox 3">
            <a:extLst>
              <a:ext uri="{FF2B5EF4-FFF2-40B4-BE49-F238E27FC236}">
                <a16:creationId xmlns:a16="http://schemas.microsoft.com/office/drawing/2014/main" id="{0E0870F0-EC06-A4B8-486C-1D7F90BB6B3C}"/>
              </a:ext>
            </a:extLst>
          </p:cNvPr>
          <p:cNvSpPr txBox="1"/>
          <p:nvPr/>
        </p:nvSpPr>
        <p:spPr>
          <a:xfrm>
            <a:off x="3621886" y="1809408"/>
            <a:ext cx="5870905" cy="2062103"/>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Great, we’ll make sure to recommend a support group that is easily accessible by public transportation. And just to make sure that the cost is not a barrier for you, we have programs that support with costs and the group is free of charge. Is there anything else you want to let me know about your needs or concerns before we move forward with the social prescription?</a:t>
            </a:r>
          </a:p>
        </p:txBody>
      </p:sp>
    </p:spTree>
    <p:custDataLst>
      <p:tags r:id="rId1"/>
    </p:custDataLst>
    <p:extLst>
      <p:ext uri="{BB962C8B-B14F-4D97-AF65-F5344CB8AC3E}">
        <p14:creationId xmlns:p14="http://schemas.microsoft.com/office/powerpoint/2010/main" val="138881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7/7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349623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3426132"/>
            <a:ext cx="4162346" cy="584775"/>
          </a:xfrm>
          <a:prstGeom prst="rect">
            <a:avLst/>
          </a:prstGeom>
          <a:noFill/>
        </p:spPr>
        <p:txBody>
          <a:bodyPr wrap="square">
            <a:spAutoFit/>
          </a:bodyPr>
          <a:lstStyle/>
          <a:p>
            <a:pPr algn="r"/>
            <a:r>
              <a:rPr lang="en-US" sz="1600" b="0" i="0" u="none" strike="noStrike" dirty="0">
                <a:solidFill>
                  <a:srgbClr val="000000"/>
                </a:solidFill>
                <a:effectLst/>
                <a:latin typeface="Arial" panose="020B0604020202020204" pitchFamily="34" charset="0"/>
              </a:rPr>
              <a:t>I really appreciate that. Thank you for taking the time to talk with me today.</a:t>
            </a:r>
            <a:endParaRPr lang="en-GB" sz="1200" dirty="0"/>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78B52708-0C1E-31C3-DA23-B4D47EC8F80F}"/>
              </a:ext>
            </a:extLst>
          </p:cNvPr>
          <p:cNvSpPr txBox="1"/>
          <p:nvPr/>
        </p:nvSpPr>
        <p:spPr>
          <a:xfrm>
            <a:off x="3621886" y="1809408"/>
            <a:ext cx="5870905" cy="1323439"/>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Of course, we want to make sure that you have all the possibilities, resources and support you need to live a healthy life. Please let us know if you have any other questions or concerns, and we’ll be happy to help in any way we can.</a:t>
            </a:r>
          </a:p>
        </p:txBody>
      </p:sp>
    </p:spTree>
    <p:custDataLst>
      <p:tags r:id="rId1"/>
    </p:custDataLst>
    <p:extLst>
      <p:ext uri="{BB962C8B-B14F-4D97-AF65-F5344CB8AC3E}">
        <p14:creationId xmlns:p14="http://schemas.microsoft.com/office/powerpoint/2010/main" val="3923396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10C883-B69E-BD06-D723-6D4C090DDA3A}"/>
              </a:ext>
            </a:extLst>
          </p:cNvPr>
          <p:cNvSpPr>
            <a:spLocks noGrp="1"/>
          </p:cNvSpPr>
          <p:nvPr>
            <p:ph type="title"/>
          </p:nvPr>
        </p:nvSpPr>
        <p:spPr/>
        <p:txBody>
          <a:bodyPr>
            <a:normAutofit/>
          </a:bodyPr>
          <a:lstStyle/>
          <a:p>
            <a:r>
              <a:rPr lang="en-US" dirty="0"/>
              <a:t>QUESTIONS TO GUIDE CONVERSATIONS TO SURFACE AS SDOH</a:t>
            </a:r>
            <a:endParaRPr lang="en-GB" dirty="0"/>
          </a:p>
        </p:txBody>
      </p:sp>
      <p:sp>
        <p:nvSpPr>
          <p:cNvPr id="3" name="Espace réservé du contenu 2">
            <a:extLst>
              <a:ext uri="{FF2B5EF4-FFF2-40B4-BE49-F238E27FC236}">
                <a16:creationId xmlns:a16="http://schemas.microsoft.com/office/drawing/2014/main" id="{DCE565B8-70F5-8CF7-B2D2-42FAEFE47B7E}"/>
              </a:ext>
            </a:extLst>
          </p:cNvPr>
          <p:cNvSpPr>
            <a:spLocks noGrp="1"/>
          </p:cNvSpPr>
          <p:nvPr>
            <p:ph sz="quarter" idx="10"/>
          </p:nvPr>
        </p:nvSpPr>
        <p:spPr/>
        <p:txBody>
          <a:bodyPr/>
          <a:lstStyle/>
          <a:p>
            <a:r>
              <a:rPr lang="en-US" dirty="0"/>
              <a:t>How do you spend your time?</a:t>
            </a:r>
          </a:p>
          <a:p>
            <a:r>
              <a:rPr lang="en-US" dirty="0"/>
              <a:t>Can you tell me a little bit about your current living situation?</a:t>
            </a:r>
          </a:p>
          <a:p>
            <a:r>
              <a:rPr lang="en-US" dirty="0"/>
              <a:t>Have there been times where you felt lonely or isolated? Can you tell me about it?</a:t>
            </a:r>
          </a:p>
          <a:p>
            <a:r>
              <a:rPr lang="en-US" dirty="0"/>
              <a:t>When you're going through difficult times, who are some of the people you rely on for support?</a:t>
            </a:r>
          </a:p>
          <a:p>
            <a:r>
              <a:rPr lang="en-US" dirty="0"/>
              <a:t>Are there any places in your community/neighborhood where you feel like you belong?</a:t>
            </a:r>
          </a:p>
          <a:p>
            <a:endParaRPr lang="en-GB" dirty="0"/>
          </a:p>
        </p:txBody>
      </p:sp>
    </p:spTree>
    <p:custDataLst>
      <p:tags r:id="rId1"/>
    </p:custDataLst>
    <p:extLst>
      <p:ext uri="{BB962C8B-B14F-4D97-AF65-F5344CB8AC3E}">
        <p14:creationId xmlns:p14="http://schemas.microsoft.com/office/powerpoint/2010/main" val="238754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10C883-B69E-BD06-D723-6D4C090DDA3A}"/>
              </a:ext>
            </a:extLst>
          </p:cNvPr>
          <p:cNvSpPr>
            <a:spLocks noGrp="1"/>
          </p:cNvSpPr>
          <p:nvPr>
            <p:ph type="title"/>
          </p:nvPr>
        </p:nvSpPr>
        <p:spPr/>
        <p:txBody>
          <a:bodyPr>
            <a:normAutofit/>
          </a:bodyPr>
          <a:lstStyle/>
          <a:p>
            <a:r>
              <a:rPr lang="en-US" dirty="0"/>
              <a:t>IN A NUTSHELL</a:t>
            </a:r>
            <a:endParaRPr lang="en-GB" dirty="0"/>
          </a:p>
        </p:txBody>
      </p:sp>
      <p:sp>
        <p:nvSpPr>
          <p:cNvPr id="3" name="Espace réservé du contenu 2">
            <a:extLst>
              <a:ext uri="{FF2B5EF4-FFF2-40B4-BE49-F238E27FC236}">
                <a16:creationId xmlns:a16="http://schemas.microsoft.com/office/drawing/2014/main" id="{DCE565B8-70F5-8CF7-B2D2-42FAEFE47B7E}"/>
              </a:ext>
            </a:extLst>
          </p:cNvPr>
          <p:cNvSpPr>
            <a:spLocks noGrp="1"/>
          </p:cNvSpPr>
          <p:nvPr>
            <p:ph sz="quarter" idx="10"/>
          </p:nvPr>
        </p:nvSpPr>
        <p:spPr/>
        <p:txBody>
          <a:bodyPr/>
          <a:lstStyle/>
          <a:p>
            <a:r>
              <a:rPr lang="en-US" dirty="0"/>
              <a:t>Acknowledge that </a:t>
            </a:r>
            <a:r>
              <a:rPr lang="en-US" b="1" dirty="0"/>
              <a:t>health and well-being are complex</a:t>
            </a:r>
            <a:r>
              <a:rPr lang="en-US" dirty="0"/>
              <a:t>. </a:t>
            </a:r>
          </a:p>
          <a:p>
            <a:r>
              <a:rPr lang="en-US" dirty="0"/>
              <a:t>Sometimes </a:t>
            </a:r>
            <a:r>
              <a:rPr lang="en-US" b="1" dirty="0"/>
              <a:t>it takes a team of caring professionals and a community of resources </a:t>
            </a:r>
            <a:r>
              <a:rPr lang="en-US" dirty="0"/>
              <a:t>to support your patients’ needs. </a:t>
            </a:r>
          </a:p>
          <a:p>
            <a:r>
              <a:rPr lang="en-US" dirty="0"/>
              <a:t>Introduce and discuss with your patient the idea of social prescribing and its ability to help address the </a:t>
            </a:r>
            <a:r>
              <a:rPr lang="en-US" b="1" dirty="0"/>
              <a:t>non-medical concerns </a:t>
            </a:r>
            <a:r>
              <a:rPr lang="en-US" dirty="0"/>
              <a:t>that may be </a:t>
            </a:r>
            <a:r>
              <a:rPr lang="en-US" b="1" dirty="0"/>
              <a:t>impacting their health and well-being</a:t>
            </a:r>
            <a:r>
              <a:rPr lang="en-US" dirty="0"/>
              <a:t>.</a:t>
            </a:r>
          </a:p>
          <a:p>
            <a:pPr marL="0" indent="0">
              <a:buNone/>
            </a:pPr>
            <a:endParaRPr lang="en-GB" dirty="0"/>
          </a:p>
        </p:txBody>
      </p:sp>
    </p:spTree>
    <p:custDataLst>
      <p:tags r:id="rId1"/>
    </p:custDataLst>
    <p:extLst>
      <p:ext uri="{BB962C8B-B14F-4D97-AF65-F5344CB8AC3E}">
        <p14:creationId xmlns:p14="http://schemas.microsoft.com/office/powerpoint/2010/main" val="67783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56543362-5BDE-12CF-EA03-579D79B9373B}"/>
              </a:ext>
            </a:extLst>
          </p:cNvPr>
          <p:cNvSpPr>
            <a:spLocks noGrp="1"/>
          </p:cNvSpPr>
          <p:nvPr>
            <p:ph sz="quarter" idx="10"/>
          </p:nvPr>
        </p:nvSpPr>
        <p:spPr/>
        <p:txBody>
          <a:bodyPr>
            <a:normAutofit/>
          </a:bodyPr>
          <a:lstStyle/>
          <a:p>
            <a:pPr marL="0" indent="0">
              <a:buNone/>
            </a:pPr>
            <a:r>
              <a:rPr lang="en-US" b="1" i="0" dirty="0">
                <a:effectLst/>
              </a:rPr>
              <a:t>How can I implement social prescribing when my time with the patient is already so limited?</a:t>
            </a:r>
          </a:p>
          <a:p>
            <a:pPr marL="0" indent="0">
              <a:buNone/>
            </a:pPr>
            <a:r>
              <a:rPr lang="en-US" b="0" i="0" dirty="0">
                <a:effectLst/>
              </a:rPr>
              <a:t>By asking 1 or 2 extra questions about your patient’s social health or their social determinants of health, you will be saving time later by getting to the heart of what matters to your patients.</a:t>
            </a:r>
            <a:endParaRPr lang="en-US" dirty="0">
              <a:effectLst/>
            </a:endParaRPr>
          </a:p>
        </p:txBody>
      </p:sp>
      <p:sp>
        <p:nvSpPr>
          <p:cNvPr id="4" name="Titre 3">
            <a:extLst>
              <a:ext uri="{FF2B5EF4-FFF2-40B4-BE49-F238E27FC236}">
                <a16:creationId xmlns:a16="http://schemas.microsoft.com/office/drawing/2014/main" id="{24B2B34E-5805-2E29-1832-AE50C4EE57C2}"/>
              </a:ext>
            </a:extLst>
          </p:cNvPr>
          <p:cNvSpPr>
            <a:spLocks noGrp="1"/>
          </p:cNvSpPr>
          <p:nvPr>
            <p:ph type="title"/>
          </p:nvPr>
        </p:nvSpPr>
        <p:spPr/>
        <p:txBody>
          <a:bodyPr/>
          <a:lstStyle/>
          <a:p>
            <a:r>
              <a:rPr lang="fr-FR" dirty="0"/>
              <a:t>COMMON QUESTIONS AND CRITIQUES</a:t>
            </a:r>
            <a:endParaRPr lang="en-GB" dirty="0"/>
          </a:p>
        </p:txBody>
      </p:sp>
    </p:spTree>
    <p:custDataLst>
      <p:tags r:id="rId1"/>
    </p:custDataLst>
    <p:extLst>
      <p:ext uri="{BB962C8B-B14F-4D97-AF65-F5344CB8AC3E}">
        <p14:creationId xmlns:p14="http://schemas.microsoft.com/office/powerpoint/2010/main" val="2252029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56543362-5BDE-12CF-EA03-579D79B9373B}"/>
              </a:ext>
            </a:extLst>
          </p:cNvPr>
          <p:cNvSpPr>
            <a:spLocks noGrp="1"/>
          </p:cNvSpPr>
          <p:nvPr>
            <p:ph sz="quarter" idx="10"/>
          </p:nvPr>
        </p:nvSpPr>
        <p:spPr/>
        <p:txBody>
          <a:bodyPr>
            <a:normAutofit/>
          </a:bodyPr>
          <a:lstStyle/>
          <a:p>
            <a:pPr marL="0" indent="0">
              <a:buNone/>
            </a:pPr>
            <a:r>
              <a:rPr lang="en-US" b="1" i="0" dirty="0">
                <a:effectLst/>
              </a:rPr>
              <a:t>It feels overwhelming to start looking at social needs as well as clinical needs.</a:t>
            </a:r>
          </a:p>
          <a:p>
            <a:pPr marL="0" indent="0">
              <a:buNone/>
            </a:pPr>
            <a:r>
              <a:rPr lang="en-US" b="0" i="0" dirty="0">
                <a:effectLst/>
              </a:rPr>
              <a:t>Start where you are, start small. This might mean asking 1 or 2 additional questions and making sure you have relatively simple referrals handy such as 211, Ontario Caregivers Organization or the Ontario Seniors Active Living </a:t>
            </a:r>
            <a:r>
              <a:rPr lang="en-US" b="0" i="0" dirty="0" err="1">
                <a:effectLst/>
              </a:rPr>
              <a:t>centre</a:t>
            </a:r>
            <a:r>
              <a:rPr lang="en-US" b="0" i="0" dirty="0">
                <a:effectLst/>
              </a:rPr>
              <a:t> closest to you.</a:t>
            </a:r>
            <a:endParaRPr lang="en-US" dirty="0">
              <a:effectLst/>
            </a:endParaRPr>
          </a:p>
        </p:txBody>
      </p:sp>
      <p:sp>
        <p:nvSpPr>
          <p:cNvPr id="4" name="Titre 3">
            <a:extLst>
              <a:ext uri="{FF2B5EF4-FFF2-40B4-BE49-F238E27FC236}">
                <a16:creationId xmlns:a16="http://schemas.microsoft.com/office/drawing/2014/main" id="{24B2B34E-5805-2E29-1832-AE50C4EE57C2}"/>
              </a:ext>
            </a:extLst>
          </p:cNvPr>
          <p:cNvSpPr>
            <a:spLocks noGrp="1"/>
          </p:cNvSpPr>
          <p:nvPr>
            <p:ph type="title"/>
          </p:nvPr>
        </p:nvSpPr>
        <p:spPr/>
        <p:txBody>
          <a:bodyPr/>
          <a:lstStyle/>
          <a:p>
            <a:r>
              <a:rPr lang="fr-FR" dirty="0"/>
              <a:t>COMMON QUESTIONS AND CRITIQUES</a:t>
            </a:r>
            <a:endParaRPr lang="en-GB" dirty="0"/>
          </a:p>
        </p:txBody>
      </p:sp>
    </p:spTree>
    <p:custDataLst>
      <p:tags r:id="rId1"/>
    </p:custDataLst>
    <p:extLst>
      <p:ext uri="{BB962C8B-B14F-4D97-AF65-F5344CB8AC3E}">
        <p14:creationId xmlns:p14="http://schemas.microsoft.com/office/powerpoint/2010/main" val="3003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56543362-5BDE-12CF-EA03-579D79B9373B}"/>
              </a:ext>
            </a:extLst>
          </p:cNvPr>
          <p:cNvSpPr>
            <a:spLocks noGrp="1"/>
          </p:cNvSpPr>
          <p:nvPr>
            <p:ph sz="quarter" idx="10"/>
          </p:nvPr>
        </p:nvSpPr>
        <p:spPr/>
        <p:txBody>
          <a:bodyPr>
            <a:normAutofit/>
          </a:bodyPr>
          <a:lstStyle/>
          <a:p>
            <a:pPr marL="0" indent="0">
              <a:buNone/>
            </a:pPr>
            <a:r>
              <a:rPr lang="en-US" b="1" i="0" dirty="0">
                <a:effectLst/>
              </a:rPr>
              <a:t>I am already doing this; I already tell my clients about non-clinical programs in the community.</a:t>
            </a:r>
          </a:p>
          <a:p>
            <a:pPr marL="0" indent="0">
              <a:buNone/>
            </a:pPr>
            <a:r>
              <a:rPr lang="en-US" b="0" i="0" dirty="0">
                <a:effectLst/>
              </a:rPr>
              <a:t>By implementing a formal social prescribing referral pathway, we can be more systematic about this work. With a clear referral pathway in the EMR we are able to measure the impact of non-clinical referrals. It can also support interdisciplinary and inter-team collaboration.</a:t>
            </a:r>
            <a:endParaRPr lang="en-US" dirty="0">
              <a:effectLst/>
            </a:endParaRPr>
          </a:p>
        </p:txBody>
      </p:sp>
      <p:sp>
        <p:nvSpPr>
          <p:cNvPr id="4" name="Titre 3">
            <a:extLst>
              <a:ext uri="{FF2B5EF4-FFF2-40B4-BE49-F238E27FC236}">
                <a16:creationId xmlns:a16="http://schemas.microsoft.com/office/drawing/2014/main" id="{24B2B34E-5805-2E29-1832-AE50C4EE57C2}"/>
              </a:ext>
            </a:extLst>
          </p:cNvPr>
          <p:cNvSpPr>
            <a:spLocks noGrp="1"/>
          </p:cNvSpPr>
          <p:nvPr>
            <p:ph type="title"/>
          </p:nvPr>
        </p:nvSpPr>
        <p:spPr/>
        <p:txBody>
          <a:bodyPr/>
          <a:lstStyle/>
          <a:p>
            <a:r>
              <a:rPr lang="fr-FR" dirty="0"/>
              <a:t>COMMON QUESTIONS AND CRITIQUES</a:t>
            </a:r>
            <a:endParaRPr lang="en-GB" dirty="0"/>
          </a:p>
        </p:txBody>
      </p:sp>
    </p:spTree>
    <p:custDataLst>
      <p:tags r:id="rId1"/>
    </p:custDataLst>
    <p:extLst>
      <p:ext uri="{BB962C8B-B14F-4D97-AF65-F5344CB8AC3E}">
        <p14:creationId xmlns:p14="http://schemas.microsoft.com/office/powerpoint/2010/main" val="304363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56543362-5BDE-12CF-EA03-579D79B9373B}"/>
              </a:ext>
            </a:extLst>
          </p:cNvPr>
          <p:cNvSpPr>
            <a:spLocks noGrp="1"/>
          </p:cNvSpPr>
          <p:nvPr>
            <p:ph sz="quarter" idx="10"/>
          </p:nvPr>
        </p:nvSpPr>
        <p:spPr/>
        <p:txBody>
          <a:bodyPr>
            <a:normAutofit/>
          </a:bodyPr>
          <a:lstStyle/>
          <a:p>
            <a:pPr marL="0" indent="0">
              <a:buNone/>
            </a:pPr>
            <a:r>
              <a:rPr lang="en-US" b="1" i="0" dirty="0">
                <a:effectLst/>
              </a:rPr>
              <a:t>This might work for a doctor, but it would not work for a nurse practitioner/other clinician.</a:t>
            </a:r>
          </a:p>
          <a:p>
            <a:pPr marL="0" indent="0">
              <a:buNone/>
            </a:pPr>
            <a:r>
              <a:rPr lang="en-US" b="0" i="0" dirty="0">
                <a:effectLst/>
              </a:rPr>
              <a:t>We have found that social prescribing can be implemented by various regulated health professionals including physicians, nurses, dieticians, nurse practitioners, dentists and others.  We have also found that it can work in many different settings including team-based primary care, family health teams, solo doctors’ offices and Indigenous-led </a:t>
            </a:r>
            <a:r>
              <a:rPr lang="en-US" dirty="0"/>
              <a:t>p</a:t>
            </a:r>
            <a:r>
              <a:rPr lang="en-US" b="0" i="0" dirty="0">
                <a:effectLst/>
              </a:rPr>
              <a:t>rimary health care.  We have found it can work in large urban settings as well as small rural settings.</a:t>
            </a:r>
            <a:endParaRPr lang="en-US" dirty="0">
              <a:effectLst/>
            </a:endParaRPr>
          </a:p>
        </p:txBody>
      </p:sp>
      <p:sp>
        <p:nvSpPr>
          <p:cNvPr id="4" name="Titre 3">
            <a:extLst>
              <a:ext uri="{FF2B5EF4-FFF2-40B4-BE49-F238E27FC236}">
                <a16:creationId xmlns:a16="http://schemas.microsoft.com/office/drawing/2014/main" id="{24B2B34E-5805-2E29-1832-AE50C4EE57C2}"/>
              </a:ext>
            </a:extLst>
          </p:cNvPr>
          <p:cNvSpPr>
            <a:spLocks noGrp="1"/>
          </p:cNvSpPr>
          <p:nvPr>
            <p:ph type="title"/>
          </p:nvPr>
        </p:nvSpPr>
        <p:spPr/>
        <p:txBody>
          <a:bodyPr/>
          <a:lstStyle/>
          <a:p>
            <a:r>
              <a:rPr lang="fr-FR" dirty="0"/>
              <a:t>COMMON QUESTIONS AND CRITIQUES</a:t>
            </a:r>
            <a:endParaRPr lang="en-GB" dirty="0"/>
          </a:p>
        </p:txBody>
      </p:sp>
    </p:spTree>
    <p:custDataLst>
      <p:tags r:id="rId1"/>
    </p:custDataLst>
    <p:extLst>
      <p:ext uri="{BB962C8B-B14F-4D97-AF65-F5344CB8AC3E}">
        <p14:creationId xmlns:p14="http://schemas.microsoft.com/office/powerpoint/2010/main" val="4076693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85352D5-FC7D-803C-FC8F-DE8086BB0BFC}"/>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4" name="Oval 13">
            <a:extLst>
              <a:ext uri="{FF2B5EF4-FFF2-40B4-BE49-F238E27FC236}">
                <a16:creationId xmlns:a16="http://schemas.microsoft.com/office/drawing/2014/main" id="{E9F08614-EB22-FC9D-0258-C80BA2D78AA3}"/>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16" name="Titre 1">
            <a:extLst>
              <a:ext uri="{FF2B5EF4-FFF2-40B4-BE49-F238E27FC236}">
                <a16:creationId xmlns:a16="http://schemas.microsoft.com/office/drawing/2014/main" id="{8800FB5F-25F3-86DF-03BF-19170B477E3F}"/>
              </a:ext>
            </a:extLst>
          </p:cNvPr>
          <p:cNvSpPr txBox="1">
            <a:spLocks/>
          </p:cNvSpPr>
          <p:nvPr/>
        </p:nvSpPr>
        <p:spPr>
          <a:xfrm>
            <a:off x="4160396" y="2156316"/>
            <a:ext cx="3822115"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tx1">
                    <a:lumMod val="65000"/>
                    <a:lumOff val="35000"/>
                  </a:schemeClr>
                </a:solidFill>
                <a:latin typeface="+mj-lt"/>
                <a:ea typeface="+mj-ea"/>
                <a:cs typeface="+mj-cs"/>
              </a:defRPr>
            </a:lvl1pPr>
          </a:lstStyle>
          <a:p>
            <a:r>
              <a:rPr lang="fr-FR" sz="3200" b="1" dirty="0"/>
              <a:t>Questions?</a:t>
            </a:r>
            <a:endParaRPr lang="en-GB" sz="3200" b="1" dirty="0"/>
          </a:p>
        </p:txBody>
      </p:sp>
      <p:sp>
        <p:nvSpPr>
          <p:cNvPr id="17" name="ZoneTexte 4">
            <a:extLst>
              <a:ext uri="{FF2B5EF4-FFF2-40B4-BE49-F238E27FC236}">
                <a16:creationId xmlns:a16="http://schemas.microsoft.com/office/drawing/2014/main" id="{C6BB404C-9C7D-ABA3-9F79-27749FF31F4B}"/>
              </a:ext>
            </a:extLst>
          </p:cNvPr>
          <p:cNvSpPr txBox="1"/>
          <p:nvPr/>
        </p:nvSpPr>
        <p:spPr>
          <a:xfrm>
            <a:off x="5664981" y="3753656"/>
            <a:ext cx="1733910" cy="369332"/>
          </a:xfrm>
          <a:prstGeom prst="rect">
            <a:avLst/>
          </a:prstGeom>
          <a:noFill/>
        </p:spPr>
        <p:txBody>
          <a:bodyPr wrap="square" rtlCol="0">
            <a:spAutoFit/>
          </a:bodyPr>
          <a:lstStyle/>
          <a:p>
            <a:r>
              <a:rPr lang="en-GB" dirty="0">
                <a:solidFill>
                  <a:srgbClr val="595959"/>
                </a:solidFill>
              </a:rPr>
              <a:t>5 to 10 min</a:t>
            </a:r>
          </a:p>
        </p:txBody>
      </p:sp>
      <p:pic>
        <p:nvPicPr>
          <p:cNvPr id="21" name="Graphic 20" descr="Hourglass 30% with solid fill">
            <a:extLst>
              <a:ext uri="{FF2B5EF4-FFF2-40B4-BE49-F238E27FC236}">
                <a16:creationId xmlns:a16="http://schemas.microsoft.com/office/drawing/2014/main" id="{2085CF3F-B07F-D758-980B-0BAD0EDEAD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5816" y="3684209"/>
            <a:ext cx="395746" cy="395746"/>
          </a:xfrm>
          <a:prstGeom prst="rect">
            <a:avLst/>
          </a:prstGeom>
        </p:spPr>
      </p:pic>
    </p:spTree>
    <p:custDataLst>
      <p:tags r:id="rId1"/>
    </p:custDataLst>
    <p:extLst>
      <p:ext uri="{BB962C8B-B14F-4D97-AF65-F5344CB8AC3E}">
        <p14:creationId xmlns:p14="http://schemas.microsoft.com/office/powerpoint/2010/main" val="150991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2F6A59-704C-E0C0-FC3D-C239D16A9ED8}"/>
              </a:ext>
            </a:extLst>
          </p:cNvPr>
          <p:cNvSpPr>
            <a:spLocks noGrp="1"/>
          </p:cNvSpPr>
          <p:nvPr>
            <p:ph type="title"/>
          </p:nvPr>
        </p:nvSpPr>
        <p:spPr/>
        <p:txBody>
          <a:bodyPr/>
          <a:lstStyle/>
          <a:p>
            <a:r>
              <a:rPr lang="fr-FR" b="1" i="0" dirty="0">
                <a:solidFill>
                  <a:srgbClr val="516140"/>
                </a:solidFill>
                <a:effectLst/>
              </a:rPr>
              <a:t>WHAT IS SOCIAL PRESCRIBING?</a:t>
            </a:r>
            <a:endParaRPr lang="en-GB" dirty="0"/>
          </a:p>
        </p:txBody>
      </p:sp>
      <p:sp>
        <p:nvSpPr>
          <p:cNvPr id="3" name="Espace réservé du contenu 2">
            <a:extLst>
              <a:ext uri="{FF2B5EF4-FFF2-40B4-BE49-F238E27FC236}">
                <a16:creationId xmlns:a16="http://schemas.microsoft.com/office/drawing/2014/main" id="{06D02300-96CE-4B17-3531-16BF3E595BEE}"/>
              </a:ext>
            </a:extLst>
          </p:cNvPr>
          <p:cNvSpPr>
            <a:spLocks noGrp="1"/>
          </p:cNvSpPr>
          <p:nvPr>
            <p:ph idx="1"/>
          </p:nvPr>
        </p:nvSpPr>
        <p:spPr>
          <a:xfrm>
            <a:off x="5118756" y="1939661"/>
            <a:ext cx="6235044" cy="2868858"/>
          </a:xfrm>
        </p:spPr>
        <p:txBody>
          <a:bodyPr anchor="ctr"/>
          <a:lstStyle/>
          <a:p>
            <a:pPr marL="0" indent="0">
              <a:buNone/>
            </a:pPr>
            <a:r>
              <a:rPr lang="en-US" b="0" i="0" dirty="0">
                <a:solidFill>
                  <a:srgbClr val="516140"/>
                </a:solidFill>
                <a:effectLst/>
              </a:rPr>
              <a:t>Social prescribing is </a:t>
            </a:r>
            <a:r>
              <a:rPr lang="en-US" b="1" i="0" dirty="0">
                <a:solidFill>
                  <a:srgbClr val="516140"/>
                </a:solidFill>
                <a:effectLst/>
              </a:rPr>
              <a:t>connecting a client </a:t>
            </a:r>
            <a:r>
              <a:rPr lang="en-US" b="0" i="0" dirty="0">
                <a:solidFill>
                  <a:srgbClr val="516140"/>
                </a:solidFill>
                <a:effectLst/>
              </a:rPr>
              <a:t>to a </a:t>
            </a:r>
            <a:r>
              <a:rPr lang="en-US" b="1" i="0" dirty="0">
                <a:solidFill>
                  <a:srgbClr val="516140"/>
                </a:solidFill>
                <a:effectLst/>
              </a:rPr>
              <a:t>non-clinical program or service </a:t>
            </a:r>
            <a:r>
              <a:rPr lang="en-US" b="0" i="0" dirty="0">
                <a:solidFill>
                  <a:srgbClr val="516140"/>
                </a:solidFill>
                <a:effectLst/>
              </a:rPr>
              <a:t>that supports their </a:t>
            </a:r>
            <a:r>
              <a:rPr lang="en-US" b="1" i="0" dirty="0">
                <a:solidFill>
                  <a:srgbClr val="516140"/>
                </a:solidFill>
                <a:effectLst/>
              </a:rPr>
              <a:t>health and wellbeing</a:t>
            </a:r>
            <a:r>
              <a:rPr lang="en-US" b="0" i="0" dirty="0">
                <a:solidFill>
                  <a:srgbClr val="516140"/>
                </a:solidFill>
                <a:effectLst/>
              </a:rPr>
              <a:t>. </a:t>
            </a:r>
            <a:endParaRPr lang="en-US" dirty="0"/>
          </a:p>
        </p:txBody>
      </p:sp>
      <p:sp>
        <p:nvSpPr>
          <p:cNvPr id="8" name="Oval 7">
            <a:extLst>
              <a:ext uri="{FF2B5EF4-FFF2-40B4-BE49-F238E27FC236}">
                <a16:creationId xmlns:a16="http://schemas.microsoft.com/office/drawing/2014/main" id="{466FF9A4-D9F7-1D7A-4F12-298E731AF08A}"/>
              </a:ext>
            </a:extLst>
          </p:cNvPr>
          <p:cNvSpPr/>
          <p:nvPr/>
        </p:nvSpPr>
        <p:spPr>
          <a:xfrm>
            <a:off x="-823736" y="2891609"/>
            <a:ext cx="4864900" cy="4843769"/>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2" name="Oval 11">
            <a:extLst>
              <a:ext uri="{FF2B5EF4-FFF2-40B4-BE49-F238E27FC236}">
                <a16:creationId xmlns:a16="http://schemas.microsoft.com/office/drawing/2014/main" id="{256A2CC6-B5A0-7EAC-E8DA-08F230A9BEC5}"/>
              </a:ext>
            </a:extLst>
          </p:cNvPr>
          <p:cNvSpPr/>
          <p:nvPr/>
        </p:nvSpPr>
        <p:spPr>
          <a:xfrm>
            <a:off x="1743111" y="2187082"/>
            <a:ext cx="2333134" cy="233313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Help with solid fill">
            <a:extLst>
              <a:ext uri="{FF2B5EF4-FFF2-40B4-BE49-F238E27FC236}">
                <a16:creationId xmlns:a16="http://schemas.microsoft.com/office/drawing/2014/main" id="{D20B5B65-953E-90BC-487E-2571F42BA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0711" y="1994682"/>
            <a:ext cx="2717934" cy="2717934"/>
          </a:xfrm>
          <a:prstGeom prst="rect">
            <a:avLst/>
          </a:prstGeom>
        </p:spPr>
      </p:pic>
      <p:sp>
        <p:nvSpPr>
          <p:cNvPr id="11" name="Oval 10">
            <a:extLst>
              <a:ext uri="{FF2B5EF4-FFF2-40B4-BE49-F238E27FC236}">
                <a16:creationId xmlns:a16="http://schemas.microsoft.com/office/drawing/2014/main" id="{B1E19F6E-08AD-F5E6-81CC-7351AB73AD70}"/>
              </a:ext>
            </a:extLst>
          </p:cNvPr>
          <p:cNvSpPr/>
          <p:nvPr/>
        </p:nvSpPr>
        <p:spPr>
          <a:xfrm>
            <a:off x="10219131" y="-1365306"/>
            <a:ext cx="3017801" cy="3004693"/>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13" name="Oval 12">
            <a:extLst>
              <a:ext uri="{FF2B5EF4-FFF2-40B4-BE49-F238E27FC236}">
                <a16:creationId xmlns:a16="http://schemas.microsoft.com/office/drawing/2014/main" id="{C610DD77-0072-CB3A-4787-B3351E4216BE}"/>
              </a:ext>
            </a:extLst>
          </p:cNvPr>
          <p:cNvSpPr/>
          <p:nvPr/>
        </p:nvSpPr>
        <p:spPr>
          <a:xfrm>
            <a:off x="10973524" y="162964"/>
            <a:ext cx="2333134" cy="233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46176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8107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2F6A59-704C-E0C0-FC3D-C239D16A9ED8}"/>
              </a:ext>
            </a:extLst>
          </p:cNvPr>
          <p:cNvSpPr>
            <a:spLocks noGrp="1"/>
          </p:cNvSpPr>
          <p:nvPr>
            <p:ph type="title"/>
          </p:nvPr>
        </p:nvSpPr>
        <p:spPr/>
        <p:txBody>
          <a:bodyPr/>
          <a:lstStyle/>
          <a:p>
            <a:r>
              <a:rPr lang="fr-FR" b="1" i="0" dirty="0">
                <a:solidFill>
                  <a:srgbClr val="516140"/>
                </a:solidFill>
                <a:effectLst/>
              </a:rPr>
              <a:t>WHAT IS SOCIAL PRESCRIBING?</a:t>
            </a:r>
            <a:endParaRPr lang="en-GB" dirty="0"/>
          </a:p>
        </p:txBody>
      </p:sp>
      <p:sp>
        <p:nvSpPr>
          <p:cNvPr id="3" name="Espace réservé du contenu 2">
            <a:extLst>
              <a:ext uri="{FF2B5EF4-FFF2-40B4-BE49-F238E27FC236}">
                <a16:creationId xmlns:a16="http://schemas.microsoft.com/office/drawing/2014/main" id="{06D02300-96CE-4B17-3531-16BF3E595BEE}"/>
              </a:ext>
            </a:extLst>
          </p:cNvPr>
          <p:cNvSpPr>
            <a:spLocks noGrp="1"/>
          </p:cNvSpPr>
          <p:nvPr>
            <p:ph idx="1"/>
          </p:nvPr>
        </p:nvSpPr>
        <p:spPr>
          <a:xfrm>
            <a:off x="5118756" y="2187082"/>
            <a:ext cx="6235044" cy="2868858"/>
          </a:xfrm>
        </p:spPr>
        <p:txBody>
          <a:bodyPr anchor="ctr"/>
          <a:lstStyle/>
          <a:p>
            <a:pPr marL="0" indent="0">
              <a:buNone/>
            </a:pPr>
            <a:r>
              <a:rPr lang="en-US" b="0" i="0" dirty="0">
                <a:solidFill>
                  <a:srgbClr val="516140"/>
                </a:solidFill>
                <a:effectLst/>
              </a:rPr>
              <a:t>Or put another way: </a:t>
            </a:r>
          </a:p>
          <a:p>
            <a:pPr marL="0" indent="0">
              <a:buNone/>
            </a:pPr>
            <a:endParaRPr lang="en-US" b="0" i="0" dirty="0">
              <a:solidFill>
                <a:srgbClr val="516140"/>
              </a:solidFill>
              <a:effectLst/>
            </a:endParaRPr>
          </a:p>
          <a:p>
            <a:pPr marL="0" indent="0">
              <a:buNone/>
            </a:pPr>
            <a:r>
              <a:rPr lang="en-US" b="0" i="0" dirty="0">
                <a:solidFill>
                  <a:srgbClr val="516140"/>
                </a:solidFill>
                <a:effectLst/>
              </a:rPr>
              <a:t>An </a:t>
            </a:r>
            <a:r>
              <a:rPr lang="en-US" b="1" i="0" dirty="0">
                <a:solidFill>
                  <a:srgbClr val="516140"/>
                </a:solidFill>
                <a:effectLst/>
              </a:rPr>
              <a:t>intentional</a:t>
            </a:r>
            <a:r>
              <a:rPr lang="en-US" b="0" i="0" dirty="0">
                <a:solidFill>
                  <a:srgbClr val="516140"/>
                </a:solidFill>
                <a:effectLst/>
              </a:rPr>
              <a:t>, </a:t>
            </a:r>
            <a:r>
              <a:rPr lang="en-US" b="1" i="0" dirty="0">
                <a:solidFill>
                  <a:srgbClr val="516140"/>
                </a:solidFill>
                <a:effectLst/>
              </a:rPr>
              <a:t>structured</a:t>
            </a:r>
            <a:r>
              <a:rPr lang="en-US" b="0" i="0" dirty="0">
                <a:solidFill>
                  <a:srgbClr val="516140"/>
                </a:solidFill>
                <a:effectLst/>
              </a:rPr>
              <a:t> way of </a:t>
            </a:r>
            <a:r>
              <a:rPr lang="en-US" b="1" i="0" dirty="0">
                <a:solidFill>
                  <a:srgbClr val="516140"/>
                </a:solidFill>
                <a:effectLst/>
              </a:rPr>
              <a:t>connecting</a:t>
            </a:r>
            <a:r>
              <a:rPr lang="en-US" b="0" i="0" dirty="0">
                <a:solidFill>
                  <a:srgbClr val="516140"/>
                </a:solidFill>
                <a:effectLst/>
              </a:rPr>
              <a:t> </a:t>
            </a:r>
            <a:r>
              <a:rPr lang="en-US" b="1" i="0" dirty="0">
                <a:solidFill>
                  <a:srgbClr val="516140"/>
                </a:solidFill>
                <a:effectLst/>
              </a:rPr>
              <a:t>people</a:t>
            </a:r>
            <a:r>
              <a:rPr lang="en-US" b="0" i="0" dirty="0">
                <a:solidFill>
                  <a:srgbClr val="516140"/>
                </a:solidFill>
                <a:effectLst/>
              </a:rPr>
              <a:t> with a range of local, </a:t>
            </a:r>
            <a:r>
              <a:rPr lang="en-US" b="0" i="1" dirty="0">
                <a:solidFill>
                  <a:srgbClr val="516140"/>
                </a:solidFill>
                <a:effectLst/>
              </a:rPr>
              <a:t>non-clinical</a:t>
            </a:r>
            <a:r>
              <a:rPr lang="en-US" b="0" i="0" dirty="0">
                <a:solidFill>
                  <a:srgbClr val="516140"/>
                </a:solidFill>
                <a:effectLst/>
              </a:rPr>
              <a:t> services, to address the </a:t>
            </a:r>
            <a:r>
              <a:rPr lang="en-US" b="1" i="0" dirty="0">
                <a:solidFill>
                  <a:srgbClr val="516140"/>
                </a:solidFill>
                <a:effectLst/>
              </a:rPr>
              <a:t>determinants of health and wellbeing </a:t>
            </a:r>
            <a:r>
              <a:rPr lang="en-US" b="0" i="0" dirty="0">
                <a:solidFill>
                  <a:srgbClr val="516140"/>
                </a:solidFill>
                <a:effectLst/>
              </a:rPr>
              <a:t>for </a:t>
            </a:r>
            <a:r>
              <a:rPr lang="en-US" dirty="0">
                <a:solidFill>
                  <a:srgbClr val="516140"/>
                </a:solidFill>
              </a:rPr>
              <a:t>your clients and community members</a:t>
            </a:r>
            <a:r>
              <a:rPr lang="en-US" b="0" i="0" dirty="0">
                <a:solidFill>
                  <a:srgbClr val="516140"/>
                </a:solidFill>
                <a:effectLst/>
              </a:rPr>
              <a:t>.</a:t>
            </a:r>
            <a:endParaRPr lang="en-US" dirty="0"/>
          </a:p>
        </p:txBody>
      </p:sp>
      <p:sp>
        <p:nvSpPr>
          <p:cNvPr id="8" name="Oval 7">
            <a:extLst>
              <a:ext uri="{FF2B5EF4-FFF2-40B4-BE49-F238E27FC236}">
                <a16:creationId xmlns:a16="http://schemas.microsoft.com/office/drawing/2014/main" id="{466FF9A4-D9F7-1D7A-4F12-298E731AF08A}"/>
              </a:ext>
            </a:extLst>
          </p:cNvPr>
          <p:cNvSpPr/>
          <p:nvPr/>
        </p:nvSpPr>
        <p:spPr>
          <a:xfrm>
            <a:off x="-823736" y="2891609"/>
            <a:ext cx="4864900" cy="4843769"/>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2" name="Oval 11">
            <a:extLst>
              <a:ext uri="{FF2B5EF4-FFF2-40B4-BE49-F238E27FC236}">
                <a16:creationId xmlns:a16="http://schemas.microsoft.com/office/drawing/2014/main" id="{256A2CC6-B5A0-7EAC-E8DA-08F230A9BEC5}"/>
              </a:ext>
            </a:extLst>
          </p:cNvPr>
          <p:cNvSpPr/>
          <p:nvPr/>
        </p:nvSpPr>
        <p:spPr>
          <a:xfrm>
            <a:off x="1743111" y="2187082"/>
            <a:ext cx="2333134" cy="233313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Help with solid fill">
            <a:extLst>
              <a:ext uri="{FF2B5EF4-FFF2-40B4-BE49-F238E27FC236}">
                <a16:creationId xmlns:a16="http://schemas.microsoft.com/office/drawing/2014/main" id="{D20B5B65-953E-90BC-487E-2571F42BA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0711" y="1994682"/>
            <a:ext cx="2717934" cy="2717934"/>
          </a:xfrm>
          <a:prstGeom prst="rect">
            <a:avLst/>
          </a:prstGeom>
        </p:spPr>
      </p:pic>
      <p:sp>
        <p:nvSpPr>
          <p:cNvPr id="11" name="Oval 10">
            <a:extLst>
              <a:ext uri="{FF2B5EF4-FFF2-40B4-BE49-F238E27FC236}">
                <a16:creationId xmlns:a16="http://schemas.microsoft.com/office/drawing/2014/main" id="{B1E19F6E-08AD-F5E6-81CC-7351AB73AD70}"/>
              </a:ext>
            </a:extLst>
          </p:cNvPr>
          <p:cNvSpPr/>
          <p:nvPr/>
        </p:nvSpPr>
        <p:spPr>
          <a:xfrm>
            <a:off x="10219131" y="-1365306"/>
            <a:ext cx="3017801" cy="3004693"/>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13" name="Oval 12">
            <a:extLst>
              <a:ext uri="{FF2B5EF4-FFF2-40B4-BE49-F238E27FC236}">
                <a16:creationId xmlns:a16="http://schemas.microsoft.com/office/drawing/2014/main" id="{C610DD77-0072-CB3A-4787-B3351E4216BE}"/>
              </a:ext>
            </a:extLst>
          </p:cNvPr>
          <p:cNvSpPr/>
          <p:nvPr/>
        </p:nvSpPr>
        <p:spPr>
          <a:xfrm>
            <a:off x="10973524" y="162964"/>
            <a:ext cx="2333134" cy="233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427435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AD7E9FB-AD2E-336D-91A6-E29E63C824E2}"/>
              </a:ext>
            </a:extLst>
          </p:cNvPr>
          <p:cNvSpPr/>
          <p:nvPr/>
        </p:nvSpPr>
        <p:spPr>
          <a:xfrm>
            <a:off x="-4573487" y="3867184"/>
            <a:ext cx="16985530" cy="398761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Espace réservé du contenu 2">
            <a:extLst>
              <a:ext uri="{FF2B5EF4-FFF2-40B4-BE49-F238E27FC236}">
                <a16:creationId xmlns:a16="http://schemas.microsoft.com/office/drawing/2014/main" id="{81ED9702-A650-0F7E-CB8B-1FA19DC3DD03}"/>
              </a:ext>
            </a:extLst>
          </p:cNvPr>
          <p:cNvSpPr>
            <a:spLocks noGrp="1"/>
          </p:cNvSpPr>
          <p:nvPr>
            <p:ph idx="1"/>
          </p:nvPr>
        </p:nvSpPr>
        <p:spPr>
          <a:xfrm>
            <a:off x="885334" y="4199650"/>
            <a:ext cx="10144616" cy="2440262"/>
          </a:xfrm>
        </p:spPr>
        <p:txBody>
          <a:bodyPr>
            <a:noAutofit/>
          </a:bodyPr>
          <a:lstStyle/>
          <a:p>
            <a:pPr marL="0" indent="0">
              <a:spcBef>
                <a:spcPts val="600"/>
              </a:spcBef>
              <a:buNone/>
            </a:pPr>
            <a:r>
              <a:rPr lang="en-US" b="0" i="0" u="none" strike="noStrike" dirty="0">
                <a:solidFill>
                  <a:srgbClr val="000000"/>
                </a:solidFill>
                <a:effectLst/>
              </a:rPr>
              <a:t>Building a </a:t>
            </a:r>
            <a:r>
              <a:rPr lang="en-US" b="1" i="0" u="none" strike="noStrike" dirty="0">
                <a:solidFill>
                  <a:schemeClr val="accent6">
                    <a:lumMod val="50000"/>
                  </a:schemeClr>
                </a:solidFill>
                <a:effectLst/>
              </a:rPr>
              <a:t>more formal social </a:t>
            </a:r>
            <a:r>
              <a:rPr lang="en-US" b="0" i="0" u="none" strike="noStrike" dirty="0">
                <a:solidFill>
                  <a:srgbClr val="000000"/>
                </a:solidFill>
                <a:effectLst/>
              </a:rPr>
              <a:t>prescribing pathway:</a:t>
            </a:r>
          </a:p>
          <a:p>
            <a:pPr lvl="1" indent="-365760">
              <a:spcBef>
                <a:spcPts val="600"/>
              </a:spcBef>
              <a:buClr>
                <a:schemeClr val="accent6">
                  <a:lumMod val="50000"/>
                </a:schemeClr>
              </a:buClr>
              <a:buFont typeface="Wingdings" panose="05000000000000000000" pitchFamily="2" charset="2"/>
              <a:buChar char=""/>
            </a:pPr>
            <a:r>
              <a:rPr lang="en-US" sz="2400" b="0" i="0" u="none" strike="noStrike" dirty="0">
                <a:solidFill>
                  <a:srgbClr val="000000"/>
                </a:solidFill>
                <a:effectLst/>
              </a:rPr>
              <a:t>helps make it </a:t>
            </a:r>
            <a:r>
              <a:rPr lang="en-US" sz="2400" i="0" u="none" strike="noStrike" dirty="0">
                <a:ln>
                  <a:solidFill>
                    <a:schemeClr val="accent6">
                      <a:lumMod val="50000"/>
                    </a:schemeClr>
                  </a:solidFill>
                </a:ln>
                <a:solidFill>
                  <a:schemeClr val="accent6">
                    <a:lumMod val="50000"/>
                  </a:schemeClr>
                </a:solidFill>
                <a:effectLst/>
              </a:rPr>
              <a:t>intentional</a:t>
            </a:r>
          </a:p>
          <a:p>
            <a:pPr lvl="1" indent="-365760">
              <a:spcBef>
                <a:spcPts val="600"/>
              </a:spcBef>
              <a:buClr>
                <a:schemeClr val="accent6">
                  <a:lumMod val="50000"/>
                </a:schemeClr>
              </a:buClr>
              <a:buFont typeface="Wingdings" panose="05000000000000000000" pitchFamily="2" charset="2"/>
              <a:buChar char=""/>
            </a:pPr>
            <a:r>
              <a:rPr lang="en-US" sz="2400" dirty="0">
                <a:solidFill>
                  <a:srgbClr val="000000"/>
                </a:solidFill>
              </a:rPr>
              <a:t>helps</a:t>
            </a:r>
            <a:r>
              <a:rPr lang="en-US" sz="2400" b="1" dirty="0">
                <a:solidFill>
                  <a:srgbClr val="000000"/>
                </a:solidFill>
              </a:rPr>
              <a:t> </a:t>
            </a:r>
            <a:r>
              <a:rPr lang="en-US" sz="2400" b="1" dirty="0">
                <a:solidFill>
                  <a:schemeClr val="accent6">
                    <a:lumMod val="50000"/>
                  </a:schemeClr>
                </a:solidFill>
              </a:rPr>
              <a:t>streamline</a:t>
            </a:r>
            <a:r>
              <a:rPr lang="en-US" sz="2400" b="1" dirty="0">
                <a:solidFill>
                  <a:srgbClr val="000000"/>
                </a:solidFill>
              </a:rPr>
              <a:t> </a:t>
            </a:r>
            <a:r>
              <a:rPr lang="en-US" sz="2400" dirty="0">
                <a:solidFill>
                  <a:srgbClr val="000000"/>
                </a:solidFill>
              </a:rPr>
              <a:t>the process of connecting clients to resources</a:t>
            </a:r>
            <a:endParaRPr lang="en-US" sz="2400" i="0" u="none" strike="noStrike" dirty="0">
              <a:solidFill>
                <a:srgbClr val="000000"/>
              </a:solidFill>
              <a:effectLst/>
            </a:endParaRPr>
          </a:p>
          <a:p>
            <a:pPr lvl="1" indent="-365760">
              <a:spcBef>
                <a:spcPts val="600"/>
              </a:spcBef>
              <a:buClr>
                <a:schemeClr val="accent6">
                  <a:lumMod val="50000"/>
                </a:schemeClr>
              </a:buClr>
              <a:buFont typeface="Wingdings" panose="05000000000000000000" pitchFamily="2" charset="2"/>
              <a:buChar char=""/>
            </a:pPr>
            <a:r>
              <a:rPr lang="en-US" sz="2400" b="1" i="0" u="none" strike="noStrike" dirty="0">
                <a:solidFill>
                  <a:schemeClr val="accent6">
                    <a:lumMod val="50000"/>
                  </a:schemeClr>
                </a:solidFill>
                <a:effectLst/>
              </a:rPr>
              <a:t>documents</a:t>
            </a:r>
            <a:r>
              <a:rPr lang="en-US" sz="2400" b="1" i="0" u="none" strike="noStrike" dirty="0">
                <a:solidFill>
                  <a:srgbClr val="000000"/>
                </a:solidFill>
                <a:effectLst/>
              </a:rPr>
              <a:t> </a:t>
            </a:r>
            <a:r>
              <a:rPr lang="en-US" sz="2400" i="0" u="none" strike="noStrike" dirty="0">
                <a:solidFill>
                  <a:srgbClr val="000000"/>
                </a:solidFill>
                <a:effectLst/>
              </a:rPr>
              <a:t>the work</a:t>
            </a:r>
          </a:p>
          <a:p>
            <a:pPr lvl="1" indent="-365760">
              <a:spcBef>
                <a:spcPts val="600"/>
              </a:spcBef>
              <a:buClr>
                <a:schemeClr val="accent6">
                  <a:lumMod val="50000"/>
                </a:schemeClr>
              </a:buClr>
              <a:buFont typeface="Wingdings" panose="05000000000000000000" pitchFamily="2" charset="2"/>
              <a:buChar char=""/>
            </a:pPr>
            <a:r>
              <a:rPr lang="en-US" sz="2400" b="1" i="0" u="none" strike="noStrike" dirty="0">
                <a:solidFill>
                  <a:schemeClr val="accent6">
                    <a:lumMod val="50000"/>
                  </a:schemeClr>
                </a:solidFill>
                <a:effectLst/>
              </a:rPr>
              <a:t>provides data for quality improvement</a:t>
            </a:r>
          </a:p>
          <a:p>
            <a:pPr lvl="1" indent="-365760">
              <a:spcBef>
                <a:spcPts val="600"/>
              </a:spcBef>
              <a:buClr>
                <a:schemeClr val="accent6">
                  <a:lumMod val="50000"/>
                </a:schemeClr>
              </a:buClr>
              <a:buFont typeface="Wingdings" panose="05000000000000000000" pitchFamily="2" charset="2"/>
              <a:buChar char=""/>
            </a:pPr>
            <a:r>
              <a:rPr lang="en-US" sz="2400" i="0" u="none" strike="noStrike" dirty="0">
                <a:solidFill>
                  <a:srgbClr val="000000"/>
                </a:solidFill>
                <a:effectLst/>
              </a:rPr>
              <a:t>provides a </a:t>
            </a:r>
            <a:r>
              <a:rPr lang="en-US" sz="2400" b="1" i="0" u="none" strike="noStrike" dirty="0">
                <a:solidFill>
                  <a:schemeClr val="accent6">
                    <a:lumMod val="50000"/>
                  </a:schemeClr>
                </a:solidFill>
                <a:effectLst/>
              </a:rPr>
              <a:t>strong case for increased funding and resources</a:t>
            </a:r>
          </a:p>
          <a:p>
            <a:pPr lvl="1"/>
            <a:endParaRPr lang="en-GB" sz="2400" dirty="0"/>
          </a:p>
        </p:txBody>
      </p:sp>
      <p:sp>
        <p:nvSpPr>
          <p:cNvPr id="4" name="Titre 1">
            <a:extLst>
              <a:ext uri="{FF2B5EF4-FFF2-40B4-BE49-F238E27FC236}">
                <a16:creationId xmlns:a16="http://schemas.microsoft.com/office/drawing/2014/main" id="{B7DB8CD4-E4FA-8454-276A-7CCE0CEB3F57}"/>
              </a:ext>
            </a:extLst>
          </p:cNvPr>
          <p:cNvSpPr txBox="1">
            <a:spLocks/>
          </p:cNvSpPr>
          <p:nvPr/>
        </p:nvSpPr>
        <p:spPr>
          <a:xfrm>
            <a:off x="514350" y="1660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600" dirty="0"/>
          </a:p>
        </p:txBody>
      </p:sp>
      <p:sp>
        <p:nvSpPr>
          <p:cNvPr id="14" name="Oval 13">
            <a:extLst>
              <a:ext uri="{FF2B5EF4-FFF2-40B4-BE49-F238E27FC236}">
                <a16:creationId xmlns:a16="http://schemas.microsoft.com/office/drawing/2014/main" id="{5A4683CA-5BC2-05C6-3CB7-07B785273F4B}"/>
              </a:ext>
            </a:extLst>
          </p:cNvPr>
          <p:cNvSpPr/>
          <p:nvPr/>
        </p:nvSpPr>
        <p:spPr>
          <a:xfrm>
            <a:off x="2923584" y="1218285"/>
            <a:ext cx="2875176" cy="1882071"/>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Graphic 5" descr="Oblong speech bubble">
            <a:extLst>
              <a:ext uri="{FF2B5EF4-FFF2-40B4-BE49-F238E27FC236}">
                <a16:creationId xmlns:a16="http://schemas.microsoft.com/office/drawing/2014/main" id="{63EECB95-5D84-82B1-E798-3D69FBFEEE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35061" flipH="1">
            <a:off x="2402066" y="1257303"/>
            <a:ext cx="3145792" cy="1794685"/>
          </a:xfrm>
          <a:prstGeom prst="rect">
            <a:avLst/>
          </a:prstGeom>
        </p:spPr>
      </p:pic>
      <p:sp>
        <p:nvSpPr>
          <p:cNvPr id="15" name="Oval 14">
            <a:extLst>
              <a:ext uri="{FF2B5EF4-FFF2-40B4-BE49-F238E27FC236}">
                <a16:creationId xmlns:a16="http://schemas.microsoft.com/office/drawing/2014/main" id="{E1541D6F-3D3B-65EF-190C-19B62922A565}"/>
              </a:ext>
            </a:extLst>
          </p:cNvPr>
          <p:cNvSpPr/>
          <p:nvPr/>
        </p:nvSpPr>
        <p:spPr>
          <a:xfrm>
            <a:off x="6690690" y="1627245"/>
            <a:ext cx="2056904" cy="1397510"/>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Graphic 11" descr="Oblong speech bubble">
            <a:extLst>
              <a:ext uri="{FF2B5EF4-FFF2-40B4-BE49-F238E27FC236}">
                <a16:creationId xmlns:a16="http://schemas.microsoft.com/office/drawing/2014/main" id="{E2CD3D54-AC2E-2FF2-38B1-7A9150F613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2287" y="1533907"/>
            <a:ext cx="2369773" cy="1486367"/>
          </a:xfrm>
          <a:prstGeom prst="rect">
            <a:avLst/>
          </a:prstGeom>
        </p:spPr>
      </p:pic>
      <p:sp>
        <p:nvSpPr>
          <p:cNvPr id="16" name="TextBox 15">
            <a:extLst>
              <a:ext uri="{FF2B5EF4-FFF2-40B4-BE49-F238E27FC236}">
                <a16:creationId xmlns:a16="http://schemas.microsoft.com/office/drawing/2014/main" id="{E1C4AE83-116E-F7AC-6B72-E6019FB5AD4C}"/>
              </a:ext>
            </a:extLst>
          </p:cNvPr>
          <p:cNvSpPr txBox="1"/>
          <p:nvPr/>
        </p:nvSpPr>
        <p:spPr>
          <a:xfrm>
            <a:off x="3529444" y="1667021"/>
            <a:ext cx="1877949" cy="1015663"/>
          </a:xfrm>
          <a:prstGeom prst="rect">
            <a:avLst/>
          </a:prstGeom>
          <a:noFill/>
        </p:spPr>
        <p:txBody>
          <a:bodyPr wrap="square">
            <a:spAutoFit/>
          </a:bodyPr>
          <a:lstStyle/>
          <a:p>
            <a:r>
              <a:rPr lang="en-US" sz="2000" b="1" dirty="0">
                <a:solidFill>
                  <a:srgbClr val="516140"/>
                </a:solidFill>
                <a:effectLst/>
              </a:rPr>
              <a:t>But social prescribing isn’t new!</a:t>
            </a:r>
          </a:p>
        </p:txBody>
      </p:sp>
      <p:sp>
        <p:nvSpPr>
          <p:cNvPr id="3" name="TextBox 2">
            <a:extLst>
              <a:ext uri="{FF2B5EF4-FFF2-40B4-BE49-F238E27FC236}">
                <a16:creationId xmlns:a16="http://schemas.microsoft.com/office/drawing/2014/main" id="{7AA60A17-2680-3326-CDAA-7A82A385487A}"/>
              </a:ext>
            </a:extLst>
          </p:cNvPr>
          <p:cNvSpPr txBox="1"/>
          <p:nvPr/>
        </p:nvSpPr>
        <p:spPr>
          <a:xfrm>
            <a:off x="7192379" y="2136325"/>
            <a:ext cx="1877949" cy="400110"/>
          </a:xfrm>
          <a:prstGeom prst="rect">
            <a:avLst/>
          </a:prstGeom>
          <a:noFill/>
        </p:spPr>
        <p:txBody>
          <a:bodyPr wrap="square">
            <a:spAutoFit/>
          </a:bodyPr>
          <a:lstStyle/>
          <a:p>
            <a:r>
              <a:rPr lang="en-US" sz="2000" b="1" dirty="0">
                <a:solidFill>
                  <a:srgbClr val="516140"/>
                </a:solidFill>
                <a:effectLst/>
              </a:rPr>
              <a:t>That’s true!</a:t>
            </a:r>
          </a:p>
        </p:txBody>
      </p:sp>
      <p:sp>
        <p:nvSpPr>
          <p:cNvPr id="18" name="TextBox 17">
            <a:extLst>
              <a:ext uri="{FF2B5EF4-FFF2-40B4-BE49-F238E27FC236}">
                <a16:creationId xmlns:a16="http://schemas.microsoft.com/office/drawing/2014/main" id="{598570EA-A721-51E0-311F-A728A1832D66}"/>
              </a:ext>
            </a:extLst>
          </p:cNvPr>
          <p:cNvSpPr txBox="1"/>
          <p:nvPr/>
        </p:nvSpPr>
        <p:spPr>
          <a:xfrm>
            <a:off x="662800" y="3319402"/>
            <a:ext cx="10866399" cy="461665"/>
          </a:xfrm>
          <a:prstGeom prst="rect">
            <a:avLst/>
          </a:prstGeom>
          <a:noFill/>
        </p:spPr>
        <p:txBody>
          <a:bodyPr wrap="square">
            <a:spAutoFit/>
          </a:bodyPr>
          <a:lstStyle/>
          <a:p>
            <a:pPr marL="0" indent="0" algn="ctr">
              <a:buNone/>
            </a:pPr>
            <a:r>
              <a:rPr lang="en-US" sz="2400" b="1" dirty="0">
                <a:solidFill>
                  <a:srgbClr val="000000"/>
                </a:solidFill>
              </a:rPr>
              <a:t>Social prescribing may be a</a:t>
            </a:r>
            <a:r>
              <a:rPr lang="en-US" sz="2400" b="1" i="0" u="none" strike="noStrike" dirty="0">
                <a:solidFill>
                  <a:srgbClr val="000000"/>
                </a:solidFill>
                <a:effectLst/>
              </a:rPr>
              <a:t> new name for something we </a:t>
            </a:r>
            <a:r>
              <a:rPr lang="en-US" sz="2400" b="1" dirty="0">
                <a:solidFill>
                  <a:srgbClr val="000000"/>
                </a:solidFill>
              </a:rPr>
              <a:t>are</a:t>
            </a:r>
            <a:r>
              <a:rPr lang="en-US" sz="2400" b="1" i="0" u="none" strike="noStrike" dirty="0">
                <a:solidFill>
                  <a:srgbClr val="000000"/>
                </a:solidFill>
                <a:effectLst/>
              </a:rPr>
              <a:t> already doing</a:t>
            </a:r>
            <a:endParaRPr lang="en-US" sz="2400" b="1" dirty="0">
              <a:solidFill>
                <a:srgbClr val="000000"/>
              </a:solidFill>
            </a:endParaRPr>
          </a:p>
        </p:txBody>
      </p:sp>
      <p:sp>
        <p:nvSpPr>
          <p:cNvPr id="2" name="Titre 1">
            <a:extLst>
              <a:ext uri="{FF2B5EF4-FFF2-40B4-BE49-F238E27FC236}">
                <a16:creationId xmlns:a16="http://schemas.microsoft.com/office/drawing/2014/main" id="{A10128B5-9584-9F1C-FD84-038C3B635CCB}"/>
              </a:ext>
            </a:extLst>
          </p:cNvPr>
          <p:cNvSpPr>
            <a:spLocks noGrp="1"/>
          </p:cNvSpPr>
          <p:nvPr>
            <p:ph type="title"/>
          </p:nvPr>
        </p:nvSpPr>
        <p:spPr>
          <a:xfrm>
            <a:off x="838200" y="0"/>
            <a:ext cx="10515600" cy="1325563"/>
          </a:xfrm>
        </p:spPr>
        <p:txBody>
          <a:bodyPr/>
          <a:lstStyle/>
          <a:p>
            <a:r>
              <a:rPr lang="fr-FR" b="1" i="0" dirty="0">
                <a:solidFill>
                  <a:srgbClr val="516140"/>
                </a:solidFill>
                <a:effectLst/>
              </a:rPr>
              <a:t>WHAT IS SOCIAL PRESCRIBING?</a:t>
            </a:r>
            <a:endParaRPr lang="en-GB" dirty="0"/>
          </a:p>
        </p:txBody>
      </p:sp>
    </p:spTree>
    <p:custDataLst>
      <p:tags r:id="rId1"/>
    </p:custDataLst>
    <p:extLst>
      <p:ext uri="{BB962C8B-B14F-4D97-AF65-F5344CB8AC3E}">
        <p14:creationId xmlns:p14="http://schemas.microsoft.com/office/powerpoint/2010/main" val="302097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45884C7-3572-83BE-D889-F3B15CE18B32}"/>
              </a:ext>
            </a:extLst>
          </p:cNvPr>
          <p:cNvSpPr/>
          <p:nvPr/>
        </p:nvSpPr>
        <p:spPr>
          <a:xfrm>
            <a:off x="1771936" y="2152786"/>
            <a:ext cx="2875176" cy="17109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Graphic 3" descr="Rectangle speech bubble">
            <a:extLst>
              <a:ext uri="{FF2B5EF4-FFF2-40B4-BE49-F238E27FC236}">
                <a16:creationId xmlns:a16="http://schemas.microsoft.com/office/drawing/2014/main" id="{E86F8E68-2C10-28D4-4C3B-7D52F5A0C3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340" y="2437817"/>
            <a:ext cx="3137369" cy="2809278"/>
          </a:xfrm>
          <a:prstGeom prst="rect">
            <a:avLst/>
          </a:prstGeom>
        </p:spPr>
      </p:pic>
      <p:sp>
        <p:nvSpPr>
          <p:cNvPr id="6" name="Rectangle: Rounded Corners 5">
            <a:extLst>
              <a:ext uri="{FF2B5EF4-FFF2-40B4-BE49-F238E27FC236}">
                <a16:creationId xmlns:a16="http://schemas.microsoft.com/office/drawing/2014/main" id="{3ED061AB-9D70-AE2E-6E36-0F6130DF43B5}"/>
              </a:ext>
            </a:extLst>
          </p:cNvPr>
          <p:cNvSpPr/>
          <p:nvPr/>
        </p:nvSpPr>
        <p:spPr>
          <a:xfrm>
            <a:off x="6684873" y="2683526"/>
            <a:ext cx="4073950" cy="2274951"/>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Rectangle speech bubble">
            <a:extLst>
              <a:ext uri="{FF2B5EF4-FFF2-40B4-BE49-F238E27FC236}">
                <a16:creationId xmlns:a16="http://schemas.microsoft.com/office/drawing/2014/main" id="{A7B2189D-0E2C-2457-F284-34D4F7F30D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225915" y="2842729"/>
            <a:ext cx="3499344" cy="3133398"/>
          </a:xfrm>
          <a:prstGeom prst="rect">
            <a:avLst/>
          </a:prstGeom>
        </p:spPr>
      </p:pic>
      <p:sp>
        <p:nvSpPr>
          <p:cNvPr id="10" name="TextBox 9">
            <a:extLst>
              <a:ext uri="{FF2B5EF4-FFF2-40B4-BE49-F238E27FC236}">
                <a16:creationId xmlns:a16="http://schemas.microsoft.com/office/drawing/2014/main" id="{C7E366F5-6FBC-6B44-4C0E-66DCB02B483C}"/>
              </a:ext>
            </a:extLst>
          </p:cNvPr>
          <p:cNvSpPr txBox="1"/>
          <p:nvPr/>
        </p:nvSpPr>
        <p:spPr>
          <a:xfrm>
            <a:off x="2481134" y="2795213"/>
            <a:ext cx="2599382" cy="1569660"/>
          </a:xfrm>
          <a:prstGeom prst="rect">
            <a:avLst/>
          </a:prstGeom>
          <a:noFill/>
        </p:spPr>
        <p:txBody>
          <a:bodyPr wrap="square">
            <a:spAutoFit/>
          </a:bodyPr>
          <a:lstStyle/>
          <a:p>
            <a:r>
              <a:rPr lang="en-US" sz="3200" b="1" dirty="0">
                <a:solidFill>
                  <a:srgbClr val="516140"/>
                </a:solidFill>
                <a:effectLst/>
              </a:rPr>
              <a:t>What is the matter with you?</a:t>
            </a:r>
            <a:endParaRPr lang="en-CA" sz="3200" dirty="0"/>
          </a:p>
        </p:txBody>
      </p:sp>
      <p:sp>
        <p:nvSpPr>
          <p:cNvPr id="11" name="TextBox 10">
            <a:extLst>
              <a:ext uri="{FF2B5EF4-FFF2-40B4-BE49-F238E27FC236}">
                <a16:creationId xmlns:a16="http://schemas.microsoft.com/office/drawing/2014/main" id="{D33FAF06-F80A-E1D0-FB8A-4238F6A585CC}"/>
              </a:ext>
            </a:extLst>
          </p:cNvPr>
          <p:cNvSpPr txBox="1"/>
          <p:nvPr/>
        </p:nvSpPr>
        <p:spPr>
          <a:xfrm>
            <a:off x="7778200" y="3347387"/>
            <a:ext cx="2724847" cy="1569660"/>
          </a:xfrm>
          <a:prstGeom prst="rect">
            <a:avLst/>
          </a:prstGeom>
          <a:noFill/>
        </p:spPr>
        <p:txBody>
          <a:bodyPr wrap="square">
            <a:spAutoFit/>
          </a:bodyPr>
          <a:lstStyle/>
          <a:p>
            <a:r>
              <a:rPr lang="en-US" sz="3200" b="1" dirty="0">
                <a:solidFill>
                  <a:srgbClr val="516140"/>
                </a:solidFill>
                <a:effectLst/>
              </a:rPr>
              <a:t>What matters to you?</a:t>
            </a:r>
            <a:endParaRPr lang="en-CA" sz="3200" dirty="0"/>
          </a:p>
        </p:txBody>
      </p:sp>
      <p:sp>
        <p:nvSpPr>
          <p:cNvPr id="7" name="ZoneTexte 6">
            <a:extLst>
              <a:ext uri="{FF2B5EF4-FFF2-40B4-BE49-F238E27FC236}">
                <a16:creationId xmlns:a16="http://schemas.microsoft.com/office/drawing/2014/main" id="{350AB481-4F46-FF24-74B9-1F99DC59419E}"/>
              </a:ext>
            </a:extLst>
          </p:cNvPr>
          <p:cNvSpPr txBox="1"/>
          <p:nvPr/>
        </p:nvSpPr>
        <p:spPr>
          <a:xfrm>
            <a:off x="1154086" y="1589337"/>
            <a:ext cx="8495071" cy="523220"/>
          </a:xfrm>
          <a:prstGeom prst="rect">
            <a:avLst/>
          </a:prstGeom>
          <a:noFill/>
        </p:spPr>
        <p:txBody>
          <a:bodyPr wrap="square">
            <a:spAutoFit/>
          </a:bodyPr>
          <a:lstStyle/>
          <a:p>
            <a:r>
              <a:rPr lang="en-US" sz="2800" b="1" dirty="0">
                <a:solidFill>
                  <a:srgbClr val="516140"/>
                </a:solidFill>
                <a:effectLst/>
              </a:rPr>
              <a:t>Instead of askin</a:t>
            </a:r>
            <a:r>
              <a:rPr lang="en-US" sz="2800" b="1" dirty="0">
                <a:solidFill>
                  <a:srgbClr val="516140"/>
                </a:solidFill>
              </a:rPr>
              <a:t>g:</a:t>
            </a:r>
            <a:endParaRPr lang="en-US" sz="2800" dirty="0">
              <a:solidFill>
                <a:srgbClr val="516140"/>
              </a:solidFill>
              <a:effectLst/>
            </a:endParaRPr>
          </a:p>
        </p:txBody>
      </p:sp>
      <p:sp>
        <p:nvSpPr>
          <p:cNvPr id="12" name="ZoneTexte 6">
            <a:extLst>
              <a:ext uri="{FF2B5EF4-FFF2-40B4-BE49-F238E27FC236}">
                <a16:creationId xmlns:a16="http://schemas.microsoft.com/office/drawing/2014/main" id="{0755771D-8F66-DC31-58AC-E59800593717}"/>
              </a:ext>
            </a:extLst>
          </p:cNvPr>
          <p:cNvSpPr txBox="1"/>
          <p:nvPr/>
        </p:nvSpPr>
        <p:spPr>
          <a:xfrm>
            <a:off x="6458974" y="2099635"/>
            <a:ext cx="2944108" cy="523220"/>
          </a:xfrm>
          <a:prstGeom prst="rect">
            <a:avLst/>
          </a:prstGeom>
          <a:noFill/>
        </p:spPr>
        <p:txBody>
          <a:bodyPr wrap="square">
            <a:spAutoFit/>
          </a:bodyPr>
          <a:lstStyle/>
          <a:p>
            <a:r>
              <a:rPr lang="en-US" sz="2800" b="1" dirty="0">
                <a:solidFill>
                  <a:srgbClr val="516140"/>
                </a:solidFill>
                <a:effectLst/>
              </a:rPr>
              <a:t>We are asking:</a:t>
            </a:r>
            <a:endParaRPr lang="en-US" sz="2800" dirty="0">
              <a:solidFill>
                <a:schemeClr val="accent1"/>
              </a:solidFill>
              <a:effectLst/>
            </a:endParaRPr>
          </a:p>
        </p:txBody>
      </p:sp>
      <p:sp>
        <p:nvSpPr>
          <p:cNvPr id="2" name="Titre 1">
            <a:extLst>
              <a:ext uri="{FF2B5EF4-FFF2-40B4-BE49-F238E27FC236}">
                <a16:creationId xmlns:a16="http://schemas.microsoft.com/office/drawing/2014/main" id="{D4213455-ED57-C8BF-6957-1F52EEE16209}"/>
              </a:ext>
            </a:extLst>
          </p:cNvPr>
          <p:cNvSpPr>
            <a:spLocks noGrp="1"/>
          </p:cNvSpPr>
          <p:nvPr>
            <p:ph type="title"/>
          </p:nvPr>
        </p:nvSpPr>
        <p:spPr>
          <a:xfrm>
            <a:off x="838200" y="365125"/>
            <a:ext cx="10515600" cy="1325563"/>
          </a:xfrm>
        </p:spPr>
        <p:txBody>
          <a:bodyPr/>
          <a:lstStyle/>
          <a:p>
            <a:r>
              <a:rPr lang="fr-FR" b="1" i="0" dirty="0">
                <a:solidFill>
                  <a:srgbClr val="516140"/>
                </a:solidFill>
                <a:effectLst/>
              </a:rPr>
              <a:t>WHAT IS SOCIAL PRESCRIBING?</a:t>
            </a:r>
            <a:endParaRPr lang="en-GB" dirty="0"/>
          </a:p>
        </p:txBody>
      </p:sp>
    </p:spTree>
    <p:custDataLst>
      <p:tags r:id="rId1"/>
    </p:custDataLst>
    <p:extLst>
      <p:ext uri="{BB962C8B-B14F-4D97-AF65-F5344CB8AC3E}">
        <p14:creationId xmlns:p14="http://schemas.microsoft.com/office/powerpoint/2010/main" val="1580712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26212199-4F51-6EBE-7FB5-E1CD146E26FD}"/>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 name="Oval 10">
            <a:extLst>
              <a:ext uri="{FF2B5EF4-FFF2-40B4-BE49-F238E27FC236}">
                <a16:creationId xmlns:a16="http://schemas.microsoft.com/office/drawing/2014/main" id="{F9FDB9DB-E019-FD8C-CA1F-34D130F29C41}"/>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2" name="Titre 1">
            <a:extLst>
              <a:ext uri="{FF2B5EF4-FFF2-40B4-BE49-F238E27FC236}">
                <a16:creationId xmlns:a16="http://schemas.microsoft.com/office/drawing/2014/main" id="{A9244806-6364-F76E-EC29-A715AF2682B5}"/>
              </a:ext>
            </a:extLst>
          </p:cNvPr>
          <p:cNvSpPr>
            <a:spLocks noGrp="1"/>
          </p:cNvSpPr>
          <p:nvPr>
            <p:ph type="ctrTitle"/>
          </p:nvPr>
        </p:nvSpPr>
        <p:spPr>
          <a:xfrm>
            <a:off x="4160396" y="2156316"/>
            <a:ext cx="3822115" cy="2387600"/>
          </a:xfrm>
        </p:spPr>
        <p:txBody>
          <a:bodyPr anchor="ctr">
            <a:normAutofit/>
          </a:bodyPr>
          <a:lstStyle/>
          <a:p>
            <a:r>
              <a:rPr lang="fr-FR" sz="3200" b="1" i="0" dirty="0">
                <a:solidFill>
                  <a:schemeClr val="tx1">
                    <a:lumMod val="65000"/>
                    <a:lumOff val="35000"/>
                  </a:schemeClr>
                </a:solidFill>
              </a:rPr>
              <a:t>Our Process </a:t>
            </a:r>
            <a:r>
              <a:rPr lang="fr-FR" sz="3200" b="1" i="0" dirty="0" err="1">
                <a:solidFill>
                  <a:schemeClr val="tx1">
                    <a:lumMod val="65000"/>
                    <a:lumOff val="35000"/>
                  </a:schemeClr>
                </a:solidFill>
              </a:rPr>
              <a:t>Map</a:t>
            </a:r>
            <a:endParaRPr lang="en-GB" sz="3200" b="1" dirty="0">
              <a:solidFill>
                <a:schemeClr val="tx1">
                  <a:lumMod val="65000"/>
                  <a:lumOff val="35000"/>
                </a:schemeClr>
              </a:solidFill>
            </a:endParaRPr>
          </a:p>
        </p:txBody>
      </p:sp>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ZoneTexte 4">
            <a:extLst>
              <a:ext uri="{FF2B5EF4-FFF2-40B4-BE49-F238E27FC236}">
                <a16:creationId xmlns:a16="http://schemas.microsoft.com/office/drawing/2014/main" id="{530991FB-59D8-6130-EE3D-A500F7955572}"/>
              </a:ext>
            </a:extLst>
          </p:cNvPr>
          <p:cNvSpPr txBox="1"/>
          <p:nvPr/>
        </p:nvSpPr>
        <p:spPr>
          <a:xfrm>
            <a:off x="5815452" y="3753656"/>
            <a:ext cx="1733910" cy="369332"/>
          </a:xfrm>
          <a:prstGeom prst="rect">
            <a:avLst/>
          </a:prstGeom>
          <a:noFill/>
        </p:spPr>
        <p:txBody>
          <a:bodyPr wrap="square" rtlCol="0">
            <a:spAutoFit/>
          </a:bodyPr>
          <a:lstStyle/>
          <a:p>
            <a:r>
              <a:rPr lang="en-GB" dirty="0">
                <a:solidFill>
                  <a:srgbClr val="595959"/>
                </a:solidFill>
              </a:rPr>
              <a:t>5 min</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DA6C733-7CDA-74CE-73D4-B3A85EFF2097}"/>
                  </a:ext>
                </a:extLst>
              </p14:cNvPr>
              <p14:cNvContentPartPr/>
              <p14:nvPr/>
            </p14:nvContentPartPr>
            <p14:xfrm>
              <a:off x="13658580" y="5889780"/>
              <a:ext cx="360" cy="2160"/>
            </p14:xfrm>
          </p:contentPart>
        </mc:Choice>
        <mc:Fallback xmlns="">
          <p:pic>
            <p:nvPicPr>
              <p:cNvPr id="8" name="Ink 7">
                <a:extLst>
                  <a:ext uri="{FF2B5EF4-FFF2-40B4-BE49-F238E27FC236}">
                    <a16:creationId xmlns:a16="http://schemas.microsoft.com/office/drawing/2014/main" id="{CDA6C733-7CDA-74CE-73D4-B3A85EFF2097}"/>
                  </a:ext>
                </a:extLst>
              </p:cNvPr>
              <p:cNvPicPr/>
              <p:nvPr/>
            </p:nvPicPr>
            <p:blipFill>
              <a:blip r:embed="rId5"/>
              <a:stretch>
                <a:fillRect/>
              </a:stretch>
            </p:blipFill>
            <p:spPr>
              <a:xfrm>
                <a:off x="13649940" y="5881140"/>
                <a:ext cx="18000" cy="19800"/>
              </a:xfrm>
              <a:prstGeom prst="rect">
                <a:avLst/>
              </a:prstGeom>
            </p:spPr>
          </p:pic>
        </mc:Fallback>
      </mc:AlternateContent>
      <p:pic>
        <p:nvPicPr>
          <p:cNvPr id="12" name="Graphic 11" descr="Hourglass 30% with solid fill">
            <a:extLst>
              <a:ext uri="{FF2B5EF4-FFF2-40B4-BE49-F238E27FC236}">
                <a16:creationId xmlns:a16="http://schemas.microsoft.com/office/drawing/2014/main" id="{CCF3BF46-667C-7ED6-70EA-88F2E3D719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5222" y="3684209"/>
            <a:ext cx="395746" cy="395746"/>
          </a:xfrm>
          <a:prstGeom prst="rect">
            <a:avLst/>
          </a:prstGeom>
        </p:spPr>
      </p:pic>
    </p:spTree>
    <p:custDataLst>
      <p:tags r:id="rId1"/>
    </p:custDataLst>
    <p:extLst>
      <p:ext uri="{BB962C8B-B14F-4D97-AF65-F5344CB8AC3E}">
        <p14:creationId xmlns:p14="http://schemas.microsoft.com/office/powerpoint/2010/main" val="79997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DDB626-2C3C-B4CF-B82A-FF833E008BE2}"/>
              </a:ext>
            </a:extLst>
          </p:cNvPr>
          <p:cNvSpPr>
            <a:spLocks noGrp="1"/>
          </p:cNvSpPr>
          <p:nvPr>
            <p:ph type="title"/>
          </p:nvPr>
        </p:nvSpPr>
        <p:spPr/>
        <p:txBody>
          <a:bodyPr/>
          <a:lstStyle/>
          <a:p>
            <a:r>
              <a:rPr lang="en-GB" dirty="0"/>
              <a:t>OUR SP PROCESS MAP</a:t>
            </a:r>
          </a:p>
        </p:txBody>
      </p:sp>
      <p:sp>
        <p:nvSpPr>
          <p:cNvPr id="3" name="Espace réservé du contenu 2">
            <a:extLst>
              <a:ext uri="{FF2B5EF4-FFF2-40B4-BE49-F238E27FC236}">
                <a16:creationId xmlns:a16="http://schemas.microsoft.com/office/drawing/2014/main" id="{44BB600D-D0A4-05CE-70ED-FA5A7A9B53D9}"/>
              </a:ext>
            </a:extLst>
          </p:cNvPr>
          <p:cNvSpPr>
            <a:spLocks noGrp="1"/>
          </p:cNvSpPr>
          <p:nvPr>
            <p:ph sz="quarter" idx="10"/>
          </p:nvPr>
        </p:nvSpPr>
        <p:spPr>
          <a:xfrm>
            <a:off x="838200" y="1475117"/>
            <a:ext cx="10515600" cy="4602212"/>
          </a:xfrm>
        </p:spPr>
        <p:txBody>
          <a:bodyPr/>
          <a:lstStyle/>
          <a:p>
            <a:pPr marL="0" indent="0">
              <a:buNone/>
            </a:pPr>
            <a:r>
              <a:rPr lang="en-GB" dirty="0">
                <a:solidFill>
                  <a:srgbClr val="516140"/>
                </a:solidFill>
              </a:rPr>
              <a:t>[Include your SP pathway here or present a copy and guide the providers through it if, highlighting their role]</a:t>
            </a:r>
          </a:p>
        </p:txBody>
      </p:sp>
    </p:spTree>
    <p:custDataLst>
      <p:tags r:id="rId1"/>
    </p:custDataLst>
    <p:extLst>
      <p:ext uri="{BB962C8B-B14F-4D97-AF65-F5344CB8AC3E}">
        <p14:creationId xmlns:p14="http://schemas.microsoft.com/office/powerpoint/2010/main" val="30775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9A60B823-2091-28CE-AA2C-68BF5B46F962}"/>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6" name="Oval 5">
            <a:extLst>
              <a:ext uri="{FF2B5EF4-FFF2-40B4-BE49-F238E27FC236}">
                <a16:creationId xmlns:a16="http://schemas.microsoft.com/office/drawing/2014/main" id="{37D4C302-0A96-FA20-77B9-B3C181966EAA}"/>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7" name="Titre 1">
            <a:extLst>
              <a:ext uri="{FF2B5EF4-FFF2-40B4-BE49-F238E27FC236}">
                <a16:creationId xmlns:a16="http://schemas.microsoft.com/office/drawing/2014/main" id="{22311E26-FA54-764B-760F-667B90D42CEA}"/>
              </a:ext>
            </a:extLst>
          </p:cNvPr>
          <p:cNvSpPr txBox="1">
            <a:spLocks/>
          </p:cNvSpPr>
          <p:nvPr/>
        </p:nvSpPr>
        <p:spPr>
          <a:xfrm>
            <a:off x="4204950" y="2485011"/>
            <a:ext cx="3669877" cy="1520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tx1">
                    <a:lumMod val="65000"/>
                    <a:lumOff val="35000"/>
                  </a:schemeClr>
                </a:solidFill>
                <a:latin typeface="+mj-lt"/>
                <a:ea typeface="+mj-ea"/>
                <a:cs typeface="+mj-cs"/>
              </a:defRPr>
            </a:lvl1pPr>
          </a:lstStyle>
          <a:p>
            <a:r>
              <a:rPr lang="fr-FR" sz="3200" b="1" i="0" dirty="0" err="1">
                <a:solidFill>
                  <a:schemeClr val="tx1">
                    <a:lumMod val="65000"/>
                    <a:lumOff val="35000"/>
                  </a:schemeClr>
                </a:solidFill>
              </a:rPr>
              <a:t>Benefits</a:t>
            </a:r>
            <a:r>
              <a:rPr lang="fr-FR" sz="3200" b="1" i="0" dirty="0">
                <a:solidFill>
                  <a:schemeClr val="tx1">
                    <a:lumMod val="65000"/>
                    <a:lumOff val="35000"/>
                  </a:schemeClr>
                </a:solidFill>
              </a:rPr>
              <a:t> of Social </a:t>
            </a:r>
            <a:r>
              <a:rPr lang="fr-FR" sz="3200" b="1" i="0" dirty="0" err="1">
                <a:solidFill>
                  <a:schemeClr val="tx1">
                    <a:lumMod val="65000"/>
                    <a:lumOff val="35000"/>
                  </a:schemeClr>
                </a:solidFill>
              </a:rPr>
              <a:t>Prescribing</a:t>
            </a:r>
            <a:r>
              <a:rPr lang="fr-FR" sz="3200" b="1" i="0" dirty="0">
                <a:solidFill>
                  <a:schemeClr val="tx1">
                    <a:lumMod val="65000"/>
                    <a:lumOff val="35000"/>
                  </a:schemeClr>
                </a:solidFill>
              </a:rPr>
              <a:t> for the Providers</a:t>
            </a:r>
            <a:endParaRPr lang="en-GB" sz="3200" b="1" dirty="0"/>
          </a:p>
        </p:txBody>
      </p:sp>
      <p:sp>
        <p:nvSpPr>
          <p:cNvPr id="8" name="ZoneTexte 4">
            <a:extLst>
              <a:ext uri="{FF2B5EF4-FFF2-40B4-BE49-F238E27FC236}">
                <a16:creationId xmlns:a16="http://schemas.microsoft.com/office/drawing/2014/main" id="{F849C1B0-A055-44FA-5F36-0590BDBDF971}"/>
              </a:ext>
            </a:extLst>
          </p:cNvPr>
          <p:cNvSpPr txBox="1"/>
          <p:nvPr/>
        </p:nvSpPr>
        <p:spPr>
          <a:xfrm>
            <a:off x="5815452" y="4199281"/>
            <a:ext cx="1733910" cy="369332"/>
          </a:xfrm>
          <a:prstGeom prst="rect">
            <a:avLst/>
          </a:prstGeom>
          <a:noFill/>
        </p:spPr>
        <p:txBody>
          <a:bodyPr wrap="square" rtlCol="0">
            <a:spAutoFit/>
          </a:bodyPr>
          <a:lstStyle/>
          <a:p>
            <a:r>
              <a:rPr lang="en-GB" dirty="0">
                <a:solidFill>
                  <a:srgbClr val="595959"/>
                </a:solidFill>
              </a:rPr>
              <a:t>2 min</a:t>
            </a:r>
          </a:p>
        </p:txBody>
      </p:sp>
      <p:pic>
        <p:nvPicPr>
          <p:cNvPr id="9" name="Graphic 8" descr="Hourglass 30% with solid fill">
            <a:extLst>
              <a:ext uri="{FF2B5EF4-FFF2-40B4-BE49-F238E27FC236}">
                <a16:creationId xmlns:a16="http://schemas.microsoft.com/office/drawing/2014/main" id="{CA95A7A4-6686-40E3-E2A5-C5280FE29B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2" y="4129834"/>
            <a:ext cx="395746" cy="395746"/>
          </a:xfrm>
          <a:prstGeom prst="rect">
            <a:avLst/>
          </a:prstGeom>
        </p:spPr>
      </p:pic>
    </p:spTree>
    <p:custDataLst>
      <p:tags r:id="rId1"/>
    </p:custDataLst>
    <p:extLst>
      <p:ext uri="{BB962C8B-B14F-4D97-AF65-F5344CB8AC3E}">
        <p14:creationId xmlns:p14="http://schemas.microsoft.com/office/powerpoint/2010/main" val="3767631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oRlaSlDG"/>
  <p:tag name="ARTICULATE_PROJECT_OPEN" val="0"/>
  <p:tag name="ARTICULATE_SLIDE_COUNT" val="3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emplate/>
  <TotalTime>20545</TotalTime>
  <Words>2125</Words>
  <Application>Microsoft Office PowerPoint</Application>
  <PresentationFormat>Grand écran</PresentationFormat>
  <Paragraphs>173</Paragraphs>
  <Slides>30</Slides>
  <Notes>24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Aptos</vt:lpstr>
      <vt:lpstr>Arial</vt:lpstr>
      <vt:lpstr>Calibri</vt:lpstr>
      <vt:lpstr>Gill Sans MT</vt:lpstr>
      <vt:lpstr>Segoe Script</vt:lpstr>
      <vt:lpstr>Wingdings</vt:lpstr>
      <vt:lpstr>Thème Office</vt:lpstr>
      <vt:lpstr>TRAINING PROVIDERS TEMPLATE – HOW TO USE   THIS SLIDE IS TO BE DELETED ONCE YOUR PRESENTATION IS READY</vt:lpstr>
      <vt:lpstr>Social Prescribing at [name of your organization]</vt:lpstr>
      <vt:lpstr>WHAT IS SOCIAL PRESCRIBING?</vt:lpstr>
      <vt:lpstr>WHAT IS SOCIAL PRESCRIBING?</vt:lpstr>
      <vt:lpstr>WHAT IS SOCIAL PRESCRIBING?</vt:lpstr>
      <vt:lpstr>WHAT IS SOCIAL PRESCRIBING?</vt:lpstr>
      <vt:lpstr>Our Process Map</vt:lpstr>
      <vt:lpstr>OUR SP PROCESS MAP</vt:lpstr>
      <vt:lpstr>Présentation PowerPoint</vt:lpstr>
      <vt:lpstr>THE IMPACT OF SOCIAL PRESCRIBING</vt:lpstr>
      <vt:lpstr>THE IMPACT OF SOCIAL PRESCRIBING</vt:lpstr>
      <vt:lpstr>POSITIVE IMPACTS FOR CLIENTS AND PROVIDERS</vt:lpstr>
      <vt:lpstr>POSITIVE IMPACTS FOR CLIENTS AND PROVIDERS</vt:lpstr>
      <vt:lpstr>POSITIVE IMPACTS FOR CLIENTS AND PROVIDERS</vt:lpstr>
      <vt:lpstr>Présentation PowerPoint</vt:lpstr>
      <vt:lpstr>THE MAGIC OF CONNECTION 1/7</vt:lpstr>
      <vt:lpstr>THE MAGIC OF CONNECTION 2/7</vt:lpstr>
      <vt:lpstr>THE MAGIC OF CONNECTION 3/7</vt:lpstr>
      <vt:lpstr>THE MAGIC OF CONNECTION 4/7</vt:lpstr>
      <vt:lpstr>THE MAGIC OF CONNECTION 5/7</vt:lpstr>
      <vt:lpstr>THE MAGIC OF CONNECTION 6/7</vt:lpstr>
      <vt:lpstr>THE MAGIC OF CONNECTION 7/7</vt:lpstr>
      <vt:lpstr>QUESTIONS TO GUIDE CONVERSATIONS TO SURFACE AS SDOH</vt:lpstr>
      <vt:lpstr>IN A NUTSHELL</vt:lpstr>
      <vt:lpstr>COMMON QUESTIONS AND CRITIQUES</vt:lpstr>
      <vt:lpstr>COMMON QUESTIONS AND CRITIQUES</vt:lpstr>
      <vt:lpstr>COMMON QUESTIONS AND CRITIQUES</vt:lpstr>
      <vt:lpstr>COMMON QUESTIONS AND CRITIQUES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Prescribing</dc:title>
  <dc:creator>Helene Caura</dc:creator>
  <cp:lastModifiedBy>Helene Caura</cp:lastModifiedBy>
  <cp:revision>57</cp:revision>
  <dcterms:created xsi:type="dcterms:W3CDTF">2023-10-06T20:31:58Z</dcterms:created>
  <dcterms:modified xsi:type="dcterms:W3CDTF">2024-07-08T15:29:00Z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58BD11CD-F1E1-4AFB-A430-A8F85C99A452</vt:lpwstr>
  </property>
  <property fmtid="{D5CDD505-2E9C-101B-9397-08002B2CF9AE}" pid="3" name="ArticulatePath">
    <vt:lpwstr>Présentation1</vt:lpwstr>
  </property>
</Properties>
</file>